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66"/>
  </p:notesMasterIdLst>
  <p:sldIdLst>
    <p:sldId id="341" r:id="rId3"/>
    <p:sldId id="342" r:id="rId4"/>
    <p:sldId id="350" r:id="rId5"/>
    <p:sldId id="296" r:id="rId6"/>
    <p:sldId id="301" r:id="rId7"/>
    <p:sldId id="302" r:id="rId8"/>
    <p:sldId id="303" r:id="rId9"/>
    <p:sldId id="304" r:id="rId10"/>
    <p:sldId id="355" r:id="rId11"/>
    <p:sldId id="297" r:id="rId12"/>
    <p:sldId id="298" r:id="rId13"/>
    <p:sldId id="357" r:id="rId14"/>
    <p:sldId id="358" r:id="rId15"/>
    <p:sldId id="356" r:id="rId16"/>
    <p:sldId id="273" r:id="rId17"/>
    <p:sldId id="359" r:id="rId18"/>
    <p:sldId id="352" r:id="rId19"/>
    <p:sldId id="266" r:id="rId20"/>
    <p:sldId id="268" r:id="rId21"/>
    <p:sldId id="269" r:id="rId22"/>
    <p:sldId id="270" r:id="rId23"/>
    <p:sldId id="271" r:id="rId24"/>
    <p:sldId id="272" r:id="rId25"/>
    <p:sldId id="276" r:id="rId26"/>
    <p:sldId id="280" r:id="rId27"/>
    <p:sldId id="317" r:id="rId28"/>
    <p:sldId id="284" r:id="rId29"/>
    <p:sldId id="285" r:id="rId30"/>
    <p:sldId id="286" r:id="rId31"/>
    <p:sldId id="320" r:id="rId32"/>
    <p:sldId id="288" r:id="rId33"/>
    <p:sldId id="289" r:id="rId34"/>
    <p:sldId id="291" r:id="rId35"/>
    <p:sldId id="329" r:id="rId36"/>
    <p:sldId id="330" r:id="rId37"/>
    <p:sldId id="292" r:id="rId38"/>
    <p:sldId id="331" r:id="rId39"/>
    <p:sldId id="332" r:id="rId40"/>
    <p:sldId id="290" r:id="rId41"/>
    <p:sldId id="333" r:id="rId42"/>
    <p:sldId id="335" r:id="rId43"/>
    <p:sldId id="334" r:id="rId44"/>
    <p:sldId id="293" r:id="rId45"/>
    <p:sldId id="294" r:id="rId46"/>
    <p:sldId id="336" r:id="rId47"/>
    <p:sldId id="337" r:id="rId48"/>
    <p:sldId id="318" r:id="rId49"/>
    <p:sldId id="323" r:id="rId50"/>
    <p:sldId id="324" r:id="rId51"/>
    <p:sldId id="325" r:id="rId52"/>
    <p:sldId id="326" r:id="rId53"/>
    <p:sldId id="327" r:id="rId54"/>
    <p:sldId id="328" r:id="rId55"/>
    <p:sldId id="343" r:id="rId56"/>
    <p:sldId id="344" r:id="rId57"/>
    <p:sldId id="345" r:id="rId58"/>
    <p:sldId id="346" r:id="rId59"/>
    <p:sldId id="347" r:id="rId60"/>
    <p:sldId id="348" r:id="rId61"/>
    <p:sldId id="349" r:id="rId62"/>
    <p:sldId id="353" r:id="rId63"/>
    <p:sldId id="279" r:id="rId64"/>
    <p:sldId id="35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708"/>
  </p:normalViewPr>
  <p:slideViewPr>
    <p:cSldViewPr snapToGrid="0" snapToObjects="1">
      <p:cViewPr varScale="1">
        <p:scale>
          <a:sx n="84" d="100"/>
          <a:sy n="84" d="100"/>
        </p:scale>
        <p:origin x="1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53E64-7C61-2346-89CE-86A5745A4546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458AA-4984-DC47-A613-709995B7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1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5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06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90625" y="353615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51741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506140" y="446485"/>
            <a:ext cx="9167813" cy="4161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90625" y="4723805"/>
            <a:ext cx="9810750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190625" y="575964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5917310" y="6500812"/>
            <a:ext cx="317395" cy="29738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17668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70341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298406" y="446484"/>
            <a:ext cx="5000625" cy="57864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892969" y="446484"/>
            <a:ext cx="5000625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892969" y="3348633"/>
            <a:ext cx="5000625" cy="288428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50"/>
            </a:lvl1pPr>
            <a:lvl2pPr marL="0" indent="160729" algn="ctr">
              <a:spcBef>
                <a:spcPts val="0"/>
              </a:spcBef>
              <a:buSzTx/>
              <a:buNone/>
              <a:defRPr sz="2250"/>
            </a:lvl2pPr>
            <a:lvl3pPr marL="0" indent="321457" algn="ctr">
              <a:spcBef>
                <a:spcPts val="0"/>
              </a:spcBef>
              <a:buSzTx/>
              <a:buNone/>
              <a:defRPr sz="2250"/>
            </a:lvl3pPr>
            <a:lvl4pPr marL="0" indent="482186" algn="ctr">
              <a:spcBef>
                <a:spcPts val="0"/>
              </a:spcBef>
              <a:buSzTx/>
              <a:buNone/>
              <a:defRPr sz="2250"/>
            </a:lvl4pPr>
            <a:lvl5pPr marL="0" indent="642915" algn="ctr">
              <a:spcBef>
                <a:spcPts val="0"/>
              </a:spcBef>
              <a:buSzTx/>
              <a:buNone/>
              <a:defRPr sz="225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21436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854370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25056" indent="-312528">
              <a:spcBef>
                <a:spcPts val="914"/>
              </a:spcBef>
              <a:buFont typeface="Arial" panose="020B0604020202020204" pitchFamily="34" charset="0"/>
              <a:buChar char="•"/>
              <a:defRPr sz="1969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245672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298406" y="1830586"/>
            <a:ext cx="5000625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892969" y="1830586"/>
            <a:ext cx="5000625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6154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892969" y="892969"/>
            <a:ext cx="10406063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173016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4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298406" y="3580805"/>
            <a:ext cx="5000625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304236" y="625078"/>
            <a:ext cx="5000626" cy="26521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892969" y="625078"/>
            <a:ext cx="5000625" cy="56078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47771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190625" y="4473774"/>
            <a:ext cx="9810750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190625" y="2984579"/>
            <a:ext cx="9810750" cy="51379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72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87697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983442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44848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81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0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74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9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84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2E7C-8362-4846-A92A-350E5B37DEF3}" type="datetimeFigureOut">
              <a:rPr lang="en-US" smtClean="0"/>
              <a:t>7/21/19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6A2B6-4A5E-0B49-A36D-2333D6842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92969" y="312539"/>
            <a:ext cx="10406063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92969" y="1830586"/>
            <a:ext cx="10406063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17310" y="6505277"/>
            <a:ext cx="317395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462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75000"/>
        <a:buFontTx/>
        <a:buChar char="•"/>
        <a:tabLst/>
        <a:defRPr sz="2531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20" y="289561"/>
            <a:ext cx="11353800" cy="4944872"/>
          </a:xfrm>
        </p:spPr>
        <p:txBody>
          <a:bodyPr>
            <a:normAutofit/>
          </a:bodyPr>
          <a:lstStyle/>
          <a:p>
            <a:pPr algn="l"/>
            <a:r>
              <a:rPr lang="en-US" sz="4950" dirty="0"/>
              <a:t>Development and Automated Testing of RESTful APIs</a:t>
            </a:r>
            <a:br>
              <a:rPr lang="en-US" sz="4950" dirty="0"/>
            </a:br>
            <a:br>
              <a:rPr lang="en-US" sz="4950" dirty="0"/>
            </a:br>
            <a:r>
              <a:rPr lang="en-US" sz="4950" dirty="0"/>
              <a:t>Lesson 05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3302" y="5828793"/>
            <a:ext cx="6858000" cy="677417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/>
              <a:t>Prof. Andrea Arcuri</a:t>
            </a:r>
          </a:p>
          <a:p>
            <a:pPr algn="r"/>
            <a:r>
              <a:rPr lang="en-US" dirty="0"/>
              <a:t>Kristiania University College, Oslo, Norway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24001" y="890201"/>
            <a:ext cx="13856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9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350" kern="0" dirty="0">
              <a:solidFill>
                <a:srgbClr val="000000"/>
              </a:solidFill>
              <a:latin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874320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Search-Based Software Testing (SBST)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277" y="1825624"/>
            <a:ext cx="8326315" cy="4680683"/>
          </a:xfrm>
        </p:spPr>
        <p:txBody>
          <a:bodyPr>
            <a:normAutofit/>
          </a:bodyPr>
          <a:lstStyle/>
          <a:p>
            <a:r>
              <a:rPr lang="en-US" sz="3600" dirty="0"/>
              <a:t>Biology meets Software Engineering (SE)</a:t>
            </a:r>
          </a:p>
          <a:p>
            <a:r>
              <a:rPr lang="en-US" sz="3600" dirty="0"/>
              <a:t>Casting SE problems into </a:t>
            </a:r>
            <a:r>
              <a:rPr lang="en-US" sz="3600" i="1" dirty="0"/>
              <a:t>Optimization Problems</a:t>
            </a:r>
          </a:p>
          <a:p>
            <a:r>
              <a:rPr lang="en-US" sz="3600" i="1" dirty="0"/>
              <a:t>Genetic Algorithms</a:t>
            </a:r>
            <a:r>
              <a:rPr lang="en-US" sz="3600" dirty="0"/>
              <a:t>: one of most famous optimization algorithm, based on theory of evolution</a:t>
            </a:r>
            <a:endParaRPr lang="en-US" sz="3600" i="1" dirty="0"/>
          </a:p>
          <a:p>
            <a:r>
              <a:rPr lang="en-US" sz="3600" i="1" dirty="0"/>
              <a:t>Evolve</a:t>
            </a:r>
            <a:r>
              <a:rPr lang="en-US" sz="3600" dirty="0"/>
              <a:t> test cases</a:t>
            </a:r>
          </a:p>
        </p:txBody>
      </p:sp>
      <p:pic>
        <p:nvPicPr>
          <p:cNvPr id="4" name="Picture 3" descr="darwin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2134" y="1690688"/>
            <a:ext cx="2921000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47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Stories: </a:t>
            </a:r>
            <a:r>
              <a:rPr lang="en-US" b="1" dirty="0"/>
              <a:t>Facebook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654" y="1825625"/>
            <a:ext cx="54336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Facebook uses SBST for automatically testing their software, especially their mobile apps </a:t>
            </a:r>
          </a:p>
          <a:p>
            <a:pPr lvl="1"/>
            <a:r>
              <a:rPr lang="en-US" sz="3200" dirty="0" err="1"/>
              <a:t>eg</a:t>
            </a:r>
            <a:r>
              <a:rPr lang="en-US" sz="3200" dirty="0"/>
              <a:t>, tools like </a:t>
            </a:r>
            <a:r>
              <a:rPr lang="en-US" sz="3200" i="1" dirty="0" err="1"/>
              <a:t>Sapienz</a:t>
            </a:r>
            <a:r>
              <a:rPr lang="en-US" sz="3200" dirty="0"/>
              <a:t> and </a:t>
            </a:r>
            <a:r>
              <a:rPr lang="en-US" sz="3200" i="1" dirty="0" err="1"/>
              <a:t>SapFix</a:t>
            </a:r>
            <a:endParaRPr lang="en-US" sz="3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BA56D-4ED0-744B-8841-EF69877D69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6527" y="1551304"/>
            <a:ext cx="6675061" cy="44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91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03E8-2E01-7E4E-AFB3-3A8E0540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26F83-CBCB-E749-9ADA-2AD3F45C4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825625"/>
            <a:ext cx="11612880" cy="4849496"/>
          </a:xfrm>
        </p:spPr>
        <p:txBody>
          <a:bodyPr>
            <a:normAutofit/>
          </a:bodyPr>
          <a:lstStyle/>
          <a:p>
            <a:r>
              <a:rPr lang="en-US" sz="3600" dirty="0"/>
              <a:t>Depends on testing problem</a:t>
            </a:r>
          </a:p>
          <a:p>
            <a:r>
              <a:rPr lang="en-US" sz="3600" dirty="0"/>
              <a:t>Unit testing of TC? space of all possible combination of 3 integer inputs</a:t>
            </a:r>
          </a:p>
          <a:p>
            <a:r>
              <a:rPr lang="en-US" sz="3600" dirty="0"/>
              <a:t>OO software? sequence of function calls, with their heterogenous inputs</a:t>
            </a:r>
          </a:p>
          <a:p>
            <a:r>
              <a:rPr lang="en-US" sz="3600" dirty="0"/>
              <a:t>REST APIs? sequence of HTTP calls, setting strings like query parameters, and JSON/XML body payloads, etc.</a:t>
            </a:r>
          </a:p>
        </p:txBody>
      </p:sp>
    </p:spTree>
    <p:extLst>
      <p:ext uri="{BB962C8B-B14F-4D97-AF65-F5344CB8AC3E}">
        <p14:creationId xmlns:p14="http://schemas.microsoft.com/office/powerpoint/2010/main" val="69165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37CB-1CB7-9040-B42C-0CA04228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B065-14D8-6944-81C4-96D9F0445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825625"/>
            <a:ext cx="11536680" cy="4712336"/>
          </a:xfrm>
        </p:spPr>
        <p:txBody>
          <a:bodyPr>
            <a:normAutofit/>
          </a:bodyPr>
          <a:lstStyle/>
          <a:p>
            <a:r>
              <a:rPr lang="en-US" sz="3600" dirty="0"/>
              <a:t>Depend on the representation of the genes</a:t>
            </a:r>
          </a:p>
          <a:p>
            <a:r>
              <a:rPr lang="en-US" sz="3600" dirty="0"/>
              <a:t>Usually, small changes on the genes</a:t>
            </a:r>
          </a:p>
          <a:p>
            <a:r>
              <a:rPr lang="en-US" sz="3600" dirty="0"/>
              <a:t>Integer inputs? add +-1 on them</a:t>
            </a:r>
          </a:p>
          <a:p>
            <a:r>
              <a:rPr lang="en-US" sz="3600" dirty="0"/>
              <a:t>Strings? add/remove/change single chars in them</a:t>
            </a:r>
          </a:p>
          <a:p>
            <a:r>
              <a:rPr lang="en-US" sz="3600" dirty="0"/>
              <a:t>Object? modify 1 of their fields</a:t>
            </a:r>
          </a:p>
          <a:p>
            <a:r>
              <a:rPr lang="en-US" sz="36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42772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245D-C8EB-6A44-969A-85EC6C16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1610-A0BB-454E-B81F-BE44F4A36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825624"/>
            <a:ext cx="11445240" cy="4834256"/>
          </a:xfrm>
        </p:spPr>
        <p:txBody>
          <a:bodyPr>
            <a:normAutofit/>
          </a:bodyPr>
          <a:lstStyle/>
          <a:p>
            <a:r>
              <a:rPr lang="en-US" sz="3600" dirty="0"/>
              <a:t>Just using code coverage as fitness function is not enough</a:t>
            </a:r>
          </a:p>
          <a:p>
            <a:pPr lvl="1"/>
            <a:r>
              <a:rPr lang="en-US" sz="3200" dirty="0"/>
              <a:t>binary: either we cover or we do not cover a target</a:t>
            </a:r>
          </a:p>
          <a:p>
            <a:r>
              <a:rPr lang="en-US" sz="3600" dirty="0"/>
              <a:t>Need guidance to be able to solve constraints in code predicates</a:t>
            </a:r>
          </a:p>
          <a:p>
            <a:pPr lvl="1"/>
            <a:r>
              <a:rPr lang="en-US" sz="3200" i="1" dirty="0"/>
              <a:t>“if(x == 123456  &amp;&amp;  </a:t>
            </a:r>
            <a:r>
              <a:rPr lang="en-US" sz="3200" i="1" dirty="0" err="1"/>
              <a:t>complexPredicate</a:t>
            </a:r>
            <a:r>
              <a:rPr lang="en-US" sz="3200" i="1" dirty="0"/>
              <a:t>(y) )”</a:t>
            </a:r>
          </a:p>
          <a:p>
            <a:r>
              <a:rPr lang="en-US" sz="3600" dirty="0"/>
              <a:t>Would be extremely difficult to get the right </a:t>
            </a:r>
            <a:r>
              <a:rPr lang="en-US" sz="3600" i="1" dirty="0"/>
              <a:t>x</a:t>
            </a:r>
            <a:r>
              <a:rPr lang="en-US" sz="3600" dirty="0"/>
              <a:t> and </a:t>
            </a:r>
            <a:r>
              <a:rPr lang="en-US" sz="3600" i="1" dirty="0"/>
              <a:t>y</a:t>
            </a:r>
            <a:r>
              <a:rPr lang="en-US" sz="3600" dirty="0"/>
              <a:t> to solve that predicate at random</a:t>
            </a:r>
          </a:p>
        </p:txBody>
      </p:sp>
    </p:spTree>
    <p:extLst>
      <p:ext uri="{BB962C8B-B14F-4D97-AF65-F5344CB8AC3E}">
        <p14:creationId xmlns:p14="http://schemas.microsoft.com/office/powerpoint/2010/main" val="698736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SBST Heuristics: </a:t>
            </a:r>
            <a:r>
              <a:rPr lang="en-US" i="1" dirty="0"/>
              <a:t>Branch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825624"/>
            <a:ext cx="11643360" cy="4773296"/>
          </a:xfrm>
        </p:spPr>
        <p:txBody>
          <a:bodyPr>
            <a:normAutofit/>
          </a:bodyPr>
          <a:lstStyle/>
          <a:p>
            <a:r>
              <a:rPr lang="en-US" sz="3200" dirty="0"/>
              <a:t>Standard technique in the SBST literature to solve constraints</a:t>
            </a:r>
          </a:p>
          <a:p>
            <a:r>
              <a:rPr lang="en-US" sz="3200" dirty="0"/>
              <a:t>Example:  </a:t>
            </a:r>
            <a:r>
              <a:rPr lang="en-US" sz="3200" i="1" dirty="0"/>
              <a:t>if(x==100)</a:t>
            </a:r>
          </a:p>
          <a:p>
            <a:pPr lvl="1"/>
            <a:r>
              <a:rPr lang="en-US" sz="2800" dirty="0"/>
              <a:t>both 5 and 90 do not solve the constraint, but 90 is </a:t>
            </a:r>
            <a:r>
              <a:rPr lang="en-US" sz="2800" i="1" dirty="0"/>
              <a:t>heuristically</a:t>
            </a:r>
            <a:r>
              <a:rPr lang="en-US" sz="2800" dirty="0"/>
              <a:t> closer</a:t>
            </a:r>
          </a:p>
          <a:p>
            <a:r>
              <a:rPr lang="en-US" sz="3200" dirty="0"/>
              <a:t>Distance to minimize: if 0, then predicate is solved</a:t>
            </a:r>
          </a:p>
          <a:p>
            <a:r>
              <a:rPr lang="en-US" sz="3200" dirty="0"/>
              <a:t>Not just for integers, but also all other types, </a:t>
            </a:r>
            <a:r>
              <a:rPr lang="en-US" sz="3200" dirty="0" err="1"/>
              <a:t>eg</a:t>
            </a:r>
            <a:r>
              <a:rPr lang="en-US" sz="3200" dirty="0"/>
              <a:t> strings</a:t>
            </a:r>
          </a:p>
          <a:p>
            <a:r>
              <a:rPr lang="en-US" sz="3200" dirty="0"/>
              <a:t>Need to </a:t>
            </a:r>
            <a:r>
              <a:rPr lang="en-US" sz="3200" i="1" dirty="0"/>
              <a:t>instrument</a:t>
            </a:r>
            <a:r>
              <a:rPr lang="en-US" sz="3200" dirty="0"/>
              <a:t> the code to calculate those branch distances</a:t>
            </a:r>
          </a:p>
          <a:p>
            <a:pPr lvl="1"/>
            <a:r>
              <a:rPr lang="en-US" sz="2800" i="1" dirty="0"/>
              <a:t>Bytecode manipulation</a:t>
            </a:r>
            <a:r>
              <a:rPr lang="en-US" sz="2800" dirty="0"/>
              <a:t>: need it </a:t>
            </a:r>
            <a:r>
              <a:rPr lang="en-US" sz="2800" i="1" dirty="0"/>
              <a:t>fully automatically,</a:t>
            </a:r>
            <a:r>
              <a:rPr lang="en-US" sz="2800" dirty="0"/>
              <a:t> </a:t>
            </a:r>
            <a:r>
              <a:rPr lang="en-US" sz="2800" dirty="0" err="1"/>
              <a:t>eg</a:t>
            </a:r>
            <a:r>
              <a:rPr lang="en-US" sz="2800" i="1" dirty="0"/>
              <a:t> </a:t>
            </a:r>
            <a:r>
              <a:rPr lang="en-US" sz="2800" dirty="0"/>
              <a:t>with class loaders and Java Agents</a:t>
            </a:r>
          </a:p>
          <a:p>
            <a:pPr lvl="1"/>
            <a:r>
              <a:rPr lang="en-US" sz="2800" dirty="0"/>
              <a:t>Lot of technical details on how to achieve it efficiently</a:t>
            </a:r>
          </a:p>
        </p:txBody>
      </p:sp>
    </p:spTree>
    <p:extLst>
      <p:ext uri="{BB962C8B-B14F-4D97-AF65-F5344CB8AC3E}">
        <p14:creationId xmlns:p14="http://schemas.microsoft.com/office/powerpoint/2010/main" val="1558292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2033-9E31-974A-854A-9EDDE520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Distance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D9329-7086-D34C-BC3C-2E3DE2F51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856104"/>
            <a:ext cx="11490960" cy="4727575"/>
          </a:xfrm>
        </p:spPr>
        <p:txBody>
          <a:bodyPr>
            <a:normAutofit/>
          </a:bodyPr>
          <a:lstStyle/>
          <a:p>
            <a:r>
              <a:rPr lang="en-US" sz="3600" dirty="0"/>
              <a:t>d(x == y) = |x-y|</a:t>
            </a:r>
          </a:p>
          <a:p>
            <a:r>
              <a:rPr lang="en-US" sz="3600" dirty="0"/>
              <a:t>d(x &gt;= 0) = 0 if x&gt;=0, -x otherwise</a:t>
            </a:r>
          </a:p>
          <a:p>
            <a:r>
              <a:rPr lang="en-US" sz="3600" dirty="0"/>
              <a:t>d(A &amp;&amp; B) = d(A) + d(B)</a:t>
            </a:r>
          </a:p>
          <a:p>
            <a:r>
              <a:rPr lang="en-US" sz="3600" dirty="0"/>
              <a:t>d(A || B) = min(d(A), d(B))</a:t>
            </a:r>
          </a:p>
          <a:p>
            <a:r>
              <a:rPr lang="en-US" sz="3600" dirty="0"/>
              <a:t>etc.  </a:t>
            </a:r>
          </a:p>
        </p:txBody>
      </p:sp>
    </p:spTree>
    <p:extLst>
      <p:ext uri="{BB962C8B-B14F-4D97-AF65-F5344CB8AC3E}">
        <p14:creationId xmlns:p14="http://schemas.microsoft.com/office/powerpoint/2010/main" val="275899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BEF9E3-520B-7F43-A85A-EAFC9557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6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85" y="365125"/>
            <a:ext cx="11541418" cy="1325563"/>
          </a:xfrm>
        </p:spPr>
        <p:txBody>
          <a:bodyPr/>
          <a:lstStyle/>
          <a:p>
            <a:r>
              <a:rPr lang="en-US" dirty="0"/>
              <a:t>What about </a:t>
            </a:r>
            <a:r>
              <a:rPr lang="en-US" b="1" dirty="0"/>
              <a:t>Automated Test Generation </a:t>
            </a:r>
            <a:r>
              <a:rPr lang="en-US" dirty="0"/>
              <a:t>for RESTful APIs?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1825624"/>
            <a:ext cx="10961914" cy="4667383"/>
          </a:xfrm>
        </p:spPr>
        <p:txBody>
          <a:bodyPr>
            <a:normAutofit/>
          </a:bodyPr>
          <a:lstStyle/>
          <a:p>
            <a:r>
              <a:rPr lang="en-US" sz="3600" dirty="0"/>
              <a:t>Would be very useful for enterprises</a:t>
            </a:r>
          </a:p>
          <a:p>
            <a:r>
              <a:rPr lang="en-US" sz="3600" dirty="0"/>
              <a:t>No tool available (AFAIK)</a:t>
            </a:r>
          </a:p>
          <a:p>
            <a:r>
              <a:rPr lang="en-US" sz="3600" dirty="0"/>
              <a:t>In the past, quite a lot of work on </a:t>
            </a:r>
            <a:r>
              <a:rPr lang="en-US" sz="3600" b="1" dirty="0"/>
              <a:t>SOAP</a:t>
            </a:r>
            <a:r>
              <a:rPr lang="en-US" sz="3600" dirty="0"/>
              <a:t> web services </a:t>
            </a:r>
          </a:p>
          <a:p>
            <a:pPr lvl="1"/>
            <a:r>
              <a:rPr lang="en-US" sz="3200" dirty="0"/>
              <a:t>(which are not so common any more)</a:t>
            </a:r>
          </a:p>
          <a:p>
            <a:r>
              <a:rPr lang="en-US" sz="3600" dirty="0"/>
              <a:t>Very few papers on testing REST</a:t>
            </a:r>
          </a:p>
          <a:p>
            <a:r>
              <a:rPr lang="en-US" sz="3600" dirty="0"/>
              <a:t>Most techniques are </a:t>
            </a:r>
            <a:r>
              <a:rPr lang="en-US" sz="3600" b="1" dirty="0"/>
              <a:t>black box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3481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097" y="365125"/>
            <a:ext cx="11594823" cy="1325563"/>
          </a:xfrm>
        </p:spPr>
        <p:txBody>
          <a:bodyPr/>
          <a:lstStyle/>
          <a:p>
            <a:r>
              <a:rPr lang="en-US" b="1" dirty="0" err="1"/>
              <a:t>EvoMaster</a:t>
            </a:r>
            <a:r>
              <a:rPr lang="en-US" dirty="0"/>
              <a:t>: Evolutionary Multi-Context Automated System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097" y="1825625"/>
            <a:ext cx="11015703" cy="4790328"/>
          </a:xfrm>
        </p:spPr>
        <p:txBody>
          <a:bodyPr>
            <a:normAutofit/>
          </a:bodyPr>
          <a:lstStyle/>
          <a:p>
            <a:r>
              <a:rPr lang="en-US" sz="3600" dirty="0"/>
              <a:t>Tool to automatically generate tests for REST APIs</a:t>
            </a:r>
          </a:p>
          <a:p>
            <a:r>
              <a:rPr lang="en-US" sz="3600" b="1" dirty="0"/>
              <a:t>White box</a:t>
            </a:r>
          </a:p>
          <a:p>
            <a:pPr lvl="1"/>
            <a:r>
              <a:rPr lang="en-US" sz="3200" dirty="0"/>
              <a:t>can exploit structural and runtime information of the SUT</a:t>
            </a:r>
          </a:p>
          <a:p>
            <a:r>
              <a:rPr lang="en-US" sz="3600" dirty="0"/>
              <a:t>Search-based testing technique (</a:t>
            </a:r>
            <a:r>
              <a:rPr lang="en-US" sz="3600" b="1" dirty="0"/>
              <a:t>SBST</a:t>
            </a:r>
            <a:r>
              <a:rPr lang="en-US" sz="3600" dirty="0"/>
              <a:t>)</a:t>
            </a:r>
          </a:p>
          <a:p>
            <a:r>
              <a:rPr lang="en-US" sz="3600" dirty="0"/>
              <a:t>Fully automated</a:t>
            </a:r>
          </a:p>
          <a:p>
            <a:r>
              <a:rPr lang="en-US" sz="3600" dirty="0"/>
              <a:t>Open-source prototype: </a:t>
            </a:r>
            <a:r>
              <a:rPr lang="en-US" sz="3600" i="1" dirty="0"/>
              <a:t>www.evomaster.org</a:t>
            </a:r>
            <a:endParaRPr lang="en-US" sz="3600" b="1" i="1" dirty="0"/>
          </a:p>
          <a:p>
            <a:r>
              <a:rPr lang="en-US" sz="3600" dirty="0"/>
              <a:t>Currently targeting JVM languages (</a:t>
            </a:r>
            <a:r>
              <a:rPr lang="en-US" sz="3600" dirty="0" err="1"/>
              <a:t>eg</a:t>
            </a:r>
            <a:r>
              <a:rPr lang="en-US" sz="3600" dirty="0"/>
              <a:t> Java and </a:t>
            </a:r>
            <a:r>
              <a:rPr lang="en-US" sz="3600" dirty="0" err="1"/>
              <a:t>Kotlin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772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F92042-2FE4-E64C-A9D8-E18D8122B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B9F4D6-A542-484D-9B17-9296B4554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840" y="1830586"/>
            <a:ext cx="11734799" cy="4737854"/>
          </a:xfrm>
        </p:spPr>
        <p:txBody>
          <a:bodyPr>
            <a:normAutofit/>
          </a:bodyPr>
          <a:lstStyle/>
          <a:p>
            <a:r>
              <a:rPr lang="en-US" sz="3600" dirty="0"/>
              <a:t>See how </a:t>
            </a:r>
            <a:r>
              <a:rPr lang="en-US" sz="3600" b="1" dirty="0"/>
              <a:t>test case generation</a:t>
            </a:r>
            <a:r>
              <a:rPr lang="en-US" sz="3600" dirty="0"/>
              <a:t> can be modelled as an optimization problem, </a:t>
            </a:r>
            <a:r>
              <a:rPr lang="en-US" sz="3600" dirty="0" err="1"/>
              <a:t>eg</a:t>
            </a:r>
            <a:r>
              <a:rPr lang="en-US" sz="3600" dirty="0"/>
              <a:t> using Evolutionary Algorithms</a:t>
            </a:r>
          </a:p>
          <a:p>
            <a:r>
              <a:rPr lang="en-US" sz="3600" dirty="0"/>
              <a:t>Introduction to </a:t>
            </a:r>
            <a:r>
              <a:rPr lang="en-US" sz="3600" b="1" dirty="0" err="1"/>
              <a:t>EvoMaster</a:t>
            </a:r>
            <a:r>
              <a:rPr lang="en-US" sz="3600" dirty="0"/>
              <a:t> </a:t>
            </a:r>
            <a:r>
              <a:rPr lang="en-US" sz="3600" i="1" dirty="0"/>
              <a:t>research</a:t>
            </a:r>
            <a:r>
              <a:rPr lang="en-US" sz="3600" dirty="0"/>
              <a:t> tool, aimed at system testing of REST APIs</a:t>
            </a:r>
          </a:p>
          <a:p>
            <a:pPr lvl="1"/>
            <a:r>
              <a:rPr lang="en-US" sz="3038" i="1" dirty="0"/>
              <a:t>Disclaimer</a:t>
            </a:r>
            <a:r>
              <a:rPr lang="en-US" sz="3038" dirty="0"/>
              <a:t>: this is based on my research work, and not something widespread in industry</a:t>
            </a:r>
          </a:p>
        </p:txBody>
      </p:sp>
    </p:spTree>
    <p:extLst>
      <p:ext uri="{BB962C8B-B14F-4D97-AF65-F5344CB8AC3E}">
        <p14:creationId xmlns:p14="http://schemas.microsoft.com/office/powerpoint/2010/main" val="36895039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3" y="333213"/>
            <a:ext cx="11241332" cy="55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59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65" y="365125"/>
            <a:ext cx="11192435" cy="1325563"/>
          </a:xfrm>
        </p:spPr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/Swagger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038755" cy="4767276"/>
          </a:xfrm>
        </p:spPr>
        <p:txBody>
          <a:bodyPr>
            <a:normAutofit/>
          </a:bodyPr>
          <a:lstStyle/>
          <a:p>
            <a:r>
              <a:rPr lang="en-US" sz="3600" dirty="0"/>
              <a:t>REST is not a protocol</a:t>
            </a:r>
          </a:p>
          <a:p>
            <a:r>
              <a:rPr lang="en-US" sz="3600" dirty="0"/>
              <a:t>Need to know what endpoints are available, and their parameters</a:t>
            </a:r>
          </a:p>
          <a:p>
            <a:r>
              <a:rPr lang="en-US" sz="3600" dirty="0"/>
              <a:t>Schema defining the APIs</a:t>
            </a:r>
          </a:p>
          <a:p>
            <a:r>
              <a:rPr lang="en-US" sz="3600" dirty="0"/>
              <a:t>Swagger is the most popular one</a:t>
            </a:r>
          </a:p>
          <a:p>
            <a:r>
              <a:rPr lang="en-US" sz="3600" dirty="0"/>
              <a:t>Defined as JSON file, or YAML</a:t>
            </a:r>
          </a:p>
          <a:p>
            <a:r>
              <a:rPr lang="en-US" sz="3600" dirty="0"/>
              <a:t>Many REST frameworks can automatically generate Swagger schemas from code</a:t>
            </a:r>
          </a:p>
        </p:txBody>
      </p:sp>
    </p:spTree>
    <p:extLst>
      <p:ext uri="{BB962C8B-B14F-4D97-AF65-F5344CB8AC3E}">
        <p14:creationId xmlns:p14="http://schemas.microsoft.com/office/powerpoint/2010/main" val="79208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12725"/>
            <a:ext cx="10515600" cy="793115"/>
          </a:xfrm>
        </p:spPr>
        <p:txBody>
          <a:bodyPr/>
          <a:lstStyle/>
          <a:p>
            <a:r>
              <a:rPr lang="en-US" dirty="0" err="1"/>
              <a:t>EvoMaster</a:t>
            </a:r>
            <a:r>
              <a:rPr lang="en-US" dirty="0"/>
              <a:t>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963" y="1386840"/>
            <a:ext cx="11577234" cy="531875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From Swagger schema, defines set of endpoints that can be called</a:t>
            </a:r>
          </a:p>
          <a:p>
            <a:r>
              <a:rPr lang="en-US" sz="3600" dirty="0"/>
              <a:t>Test case structure: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setup initializing data in DB with SQL INSERTs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sequence of HTTP calls toward such endpoints</a:t>
            </a:r>
            <a:endParaRPr lang="en-US" sz="1600" dirty="0"/>
          </a:p>
          <a:p>
            <a:r>
              <a:rPr lang="en-US" sz="3600" dirty="0"/>
              <a:t>HTTP call has many components:</a:t>
            </a:r>
          </a:p>
          <a:p>
            <a:pPr lvl="1"/>
            <a:r>
              <a:rPr lang="en-US" sz="2800" dirty="0"/>
              <a:t>Verb (GET, POST, DELETE, etc.)</a:t>
            </a:r>
          </a:p>
          <a:p>
            <a:pPr lvl="1"/>
            <a:r>
              <a:rPr lang="en-US" sz="2800" dirty="0"/>
              <a:t>Headers</a:t>
            </a:r>
          </a:p>
          <a:p>
            <a:pPr lvl="1"/>
            <a:r>
              <a:rPr lang="en-US" sz="2800" dirty="0"/>
              <a:t>Query parameters</a:t>
            </a:r>
          </a:p>
          <a:p>
            <a:pPr lvl="1"/>
            <a:r>
              <a:rPr lang="en-US" sz="2800" dirty="0"/>
              <a:t>Body payload (JSON, XML, etc.)</a:t>
            </a:r>
          </a:p>
          <a:p>
            <a:r>
              <a:rPr lang="en-US" sz="3600" dirty="0"/>
              <a:t>Evolutionary algorithm to evolve such sequences and their inputs</a:t>
            </a:r>
          </a:p>
          <a:p>
            <a:r>
              <a:rPr lang="en-US" sz="3600" dirty="0"/>
              <a:t>Output: </a:t>
            </a:r>
            <a:r>
              <a:rPr lang="en-US" sz="3600" i="1" dirty="0"/>
              <a:t>self-contained</a:t>
            </a:r>
            <a:r>
              <a:rPr lang="en-US" sz="3600" dirty="0"/>
              <a:t> JUnit tests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97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13" y="1825625"/>
            <a:ext cx="11023387" cy="4759592"/>
          </a:xfrm>
        </p:spPr>
        <p:txBody>
          <a:bodyPr>
            <a:normAutofit/>
          </a:bodyPr>
          <a:lstStyle/>
          <a:p>
            <a:r>
              <a:rPr lang="en-US" sz="3600" dirty="0"/>
              <a:t>Needed to drive the evolution</a:t>
            </a:r>
          </a:p>
          <a:p>
            <a:r>
              <a:rPr lang="en-US" sz="3600" dirty="0"/>
              <a:t>Reward </a:t>
            </a:r>
            <a:r>
              <a:rPr lang="en-US" sz="3600" i="1" dirty="0"/>
              <a:t>code coverage</a:t>
            </a:r>
            <a:r>
              <a:rPr lang="en-US" sz="3600" dirty="0"/>
              <a:t> and </a:t>
            </a:r>
            <a:r>
              <a:rPr lang="en-US" sz="3600" i="1" dirty="0"/>
              <a:t>fault detection</a:t>
            </a:r>
          </a:p>
          <a:p>
            <a:r>
              <a:rPr lang="en-US" sz="3600" dirty="0"/>
              <a:t>HTTP return statuses as </a:t>
            </a:r>
            <a:r>
              <a:rPr lang="en-US" sz="3600" i="1" dirty="0"/>
              <a:t>automated oracles</a:t>
            </a:r>
            <a:r>
              <a:rPr lang="en-US" sz="3600" dirty="0"/>
              <a:t>:</a:t>
            </a:r>
          </a:p>
          <a:p>
            <a:pPr lvl="1"/>
            <a:r>
              <a:rPr lang="en-US" sz="3200" dirty="0" err="1"/>
              <a:t>Eg</a:t>
            </a:r>
            <a:r>
              <a:rPr lang="en-US" sz="3200" dirty="0"/>
              <a:t> 2xx if OK, 4xx are user errors, but </a:t>
            </a:r>
            <a:r>
              <a:rPr lang="en-US" sz="3200" b="1" dirty="0"/>
              <a:t>5xx</a:t>
            </a:r>
            <a:r>
              <a:rPr lang="en-US" sz="3200" dirty="0"/>
              <a:t> are server errors (often due to bugs)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5807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Driver: SBST Heuristics as a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71" y="1825625"/>
            <a:ext cx="11090329" cy="4351338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Core and Driver are running on different processes</a:t>
            </a:r>
          </a:p>
          <a:p>
            <a:r>
              <a:rPr lang="en-US" sz="3600" dirty="0"/>
              <a:t>Code coverage and branch distances sent over the net, in JSON format</a:t>
            </a:r>
          </a:p>
          <a:p>
            <a:r>
              <a:rPr lang="en-US" sz="3600" dirty="0"/>
              <a:t>Cannot send all data: too inefficient if per test execution</a:t>
            </a:r>
          </a:p>
          <a:p>
            <a:pPr lvl="1"/>
            <a:r>
              <a:rPr lang="en-US" sz="3200" dirty="0"/>
              <a:t>different techniques to determine only what is necessary</a:t>
            </a:r>
          </a:p>
          <a:p>
            <a:r>
              <a:rPr lang="en-US" sz="3600" i="1" dirty="0"/>
              <a:t>EM Driver is itself a RESTful API</a:t>
            </a:r>
          </a:p>
          <a:p>
            <a:r>
              <a:rPr lang="en-US" sz="3600" b="1" dirty="0"/>
              <a:t>Why?</a:t>
            </a:r>
            <a:r>
              <a:rPr lang="en-US" sz="3600" dirty="0"/>
              <a:t> Because so we can use Driver for other languages (</a:t>
            </a:r>
            <a:r>
              <a:rPr lang="en-US" sz="3600" dirty="0" err="1"/>
              <a:t>eg</a:t>
            </a:r>
            <a:r>
              <a:rPr lang="en-US" sz="3600" dirty="0"/>
              <a:t> C# and JS) without the need to touch EM Core</a:t>
            </a:r>
          </a:p>
        </p:txBody>
      </p:sp>
    </p:spTree>
    <p:extLst>
      <p:ext uri="{BB962C8B-B14F-4D97-AF65-F5344CB8AC3E}">
        <p14:creationId xmlns:p14="http://schemas.microsoft.com/office/powerpoint/2010/main" val="1248846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23" y="333213"/>
            <a:ext cx="11241332" cy="55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33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D8D83-0FE1-804F-91E0-11C71582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9738"/>
            <a:ext cx="11795760" cy="2852737"/>
          </a:xfrm>
        </p:spPr>
        <p:txBody>
          <a:bodyPr/>
          <a:lstStyle/>
          <a:p>
            <a:r>
              <a:rPr lang="en-US" dirty="0"/>
              <a:t>Many Independent Objective (MIO) Algorithm</a:t>
            </a:r>
          </a:p>
        </p:txBody>
      </p:sp>
    </p:spTree>
    <p:extLst>
      <p:ext uri="{BB962C8B-B14F-4D97-AF65-F5344CB8AC3E}">
        <p14:creationId xmlns:p14="http://schemas.microsoft.com/office/powerpoint/2010/main" val="1687498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Algorithms for System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78" y="1825625"/>
            <a:ext cx="11357002" cy="4890220"/>
          </a:xfrm>
        </p:spPr>
        <p:txBody>
          <a:bodyPr>
            <a:normAutofit/>
          </a:bodyPr>
          <a:lstStyle/>
          <a:p>
            <a:r>
              <a:rPr lang="en-US" sz="3600" dirty="0"/>
              <a:t>There are many search algorithms</a:t>
            </a:r>
          </a:p>
          <a:p>
            <a:pPr lvl="1"/>
            <a:r>
              <a:rPr lang="en-US" sz="3200" dirty="0"/>
              <a:t>Genetic Algorithms, Simulated Annealing, Ant Colony, etc.</a:t>
            </a:r>
          </a:p>
          <a:p>
            <a:r>
              <a:rPr lang="en-US" sz="3600" i="1" dirty="0"/>
              <a:t>No Free Lunch Theorem </a:t>
            </a:r>
          </a:p>
          <a:p>
            <a:pPr lvl="1"/>
            <a:r>
              <a:rPr lang="en-US" sz="3200" dirty="0"/>
              <a:t>on all possible problems, all algorithms have same average performance, </a:t>
            </a:r>
            <a:r>
              <a:rPr lang="en-US" sz="3200" dirty="0" err="1"/>
              <a:t>ie</a:t>
            </a:r>
            <a:r>
              <a:rPr lang="en-US" sz="3200" i="1" dirty="0"/>
              <a:t>, there is no best algorithm</a:t>
            </a:r>
          </a:p>
          <a:p>
            <a:r>
              <a:rPr lang="en-US" sz="3600" b="1" dirty="0"/>
              <a:t>Customized algorithms that exploit domain knowledge will give better results</a:t>
            </a:r>
          </a:p>
          <a:p>
            <a:endParaRPr lang="en-US" sz="3600" dirty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0221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365125"/>
            <a:ext cx="11750040" cy="1325563"/>
          </a:xfrm>
        </p:spPr>
        <p:txBody>
          <a:bodyPr/>
          <a:lstStyle/>
          <a:p>
            <a:r>
              <a:rPr lang="en-US" dirty="0"/>
              <a:t>Properties of System Testing (</a:t>
            </a:r>
            <a:r>
              <a:rPr lang="en-US" dirty="0" err="1"/>
              <a:t>eg</a:t>
            </a:r>
            <a:r>
              <a:rPr lang="en-US" dirty="0"/>
              <a:t> for Web Services)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93" y="1876507"/>
            <a:ext cx="11364687" cy="4808602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To increase coverage, you can add new tests to existing test suite</a:t>
            </a:r>
          </a:p>
          <a:p>
            <a:pPr lvl="1"/>
            <a:r>
              <a:rPr lang="en-US" sz="3200" dirty="0"/>
              <a:t>Testing objectives can be sought </a:t>
            </a:r>
            <a:r>
              <a:rPr lang="en-US" sz="3200" i="1" dirty="0"/>
              <a:t>independently</a:t>
            </a:r>
          </a:p>
          <a:p>
            <a:pPr lvl="1"/>
            <a:r>
              <a:rPr lang="en-US" sz="3200" dirty="0"/>
              <a:t>Minimizing the number of tests is still important, but secondary</a:t>
            </a:r>
          </a:p>
          <a:p>
            <a:r>
              <a:rPr lang="en-US" sz="3600" dirty="0"/>
              <a:t>System tests are expensive to run (</a:t>
            </a:r>
            <a:r>
              <a:rPr lang="en-US" sz="3600" dirty="0" err="1"/>
              <a:t>eg</a:t>
            </a:r>
            <a:r>
              <a:rPr lang="en-US" sz="3600" dirty="0"/>
              <a:t> compared to unit tests)</a:t>
            </a:r>
          </a:p>
          <a:p>
            <a:pPr lvl="1"/>
            <a:r>
              <a:rPr lang="en-US" sz="3200" dirty="0"/>
              <a:t>Less number of fitness evaluations: put more emphasis on </a:t>
            </a:r>
            <a:r>
              <a:rPr lang="en-US" sz="3200" i="1" dirty="0"/>
              <a:t>exploitation</a:t>
            </a:r>
            <a:r>
              <a:rPr lang="en-US" sz="3200" dirty="0"/>
              <a:t> vs </a:t>
            </a:r>
            <a:r>
              <a:rPr lang="en-US" sz="3200" i="1" dirty="0"/>
              <a:t>exploration</a:t>
            </a:r>
            <a:r>
              <a:rPr lang="en-US" sz="3200" dirty="0"/>
              <a:t> of the search landscape</a:t>
            </a:r>
          </a:p>
          <a:p>
            <a:r>
              <a:rPr lang="en-US" sz="3600" dirty="0"/>
              <a:t>Many, many test objectives (e.g., lines and branches)</a:t>
            </a:r>
          </a:p>
          <a:p>
            <a:pPr lvl="1"/>
            <a:r>
              <a:rPr lang="en-US" sz="3200" dirty="0"/>
              <a:t>Even in the tens/hundreds of thousands</a:t>
            </a:r>
            <a:r>
              <a:rPr lang="mr-IN" sz="3200" dirty="0"/>
              <a:t>…</a:t>
            </a:r>
            <a:endParaRPr lang="en-US" sz="3200" dirty="0"/>
          </a:p>
          <a:p>
            <a:r>
              <a:rPr lang="en-US" sz="3600" dirty="0"/>
              <a:t>Some test objectives could be </a:t>
            </a:r>
            <a:r>
              <a:rPr lang="en-US" sz="3600" i="1" dirty="0"/>
              <a:t>infeasible</a:t>
            </a:r>
          </a:p>
          <a:p>
            <a:pPr lvl="1"/>
            <a:r>
              <a:rPr lang="en-US" sz="3200" dirty="0"/>
              <a:t>Any resource spent in covering them is wasted</a:t>
            </a:r>
          </a:p>
          <a:p>
            <a:pPr lvl="1"/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47571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Independent Objective (MIO)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Multi/Many Objective Optimization (MOO)</a:t>
            </a:r>
          </a:p>
          <a:p>
            <a:r>
              <a:rPr lang="en-US" sz="3600" dirty="0"/>
              <a:t>Evolve populations of </a:t>
            </a:r>
            <a:r>
              <a:rPr lang="en-US" sz="3600" i="1" dirty="0"/>
              <a:t>test cases</a:t>
            </a:r>
          </a:p>
          <a:p>
            <a:r>
              <a:rPr lang="en-US" sz="3600" dirty="0"/>
              <a:t>Final output: a </a:t>
            </a:r>
            <a:r>
              <a:rPr lang="en-US" sz="3600" i="1" dirty="0"/>
              <a:t>test suite</a:t>
            </a:r>
          </a:p>
          <a:p>
            <a:r>
              <a:rPr lang="en-US" sz="3600" dirty="0"/>
              <a:t>At a high level, it can be considered like a multi-population (1+1)EA</a:t>
            </a:r>
          </a:p>
        </p:txBody>
      </p:sp>
    </p:spTree>
    <p:extLst>
      <p:ext uri="{BB962C8B-B14F-4D97-AF65-F5344CB8AC3E}">
        <p14:creationId xmlns:p14="http://schemas.microsoft.com/office/powerpoint/2010/main" val="395387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28AC6-1A98-3642-83C0-5F2B7082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Search-Based 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2678287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C9DF-05A4-384A-A883-6E880036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Existing MOO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52C3D-E6DB-DD4F-92A6-85AA7CA47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825624"/>
            <a:ext cx="11582400" cy="4834256"/>
          </a:xfrm>
        </p:spPr>
        <p:txBody>
          <a:bodyPr>
            <a:normAutofit/>
          </a:bodyPr>
          <a:lstStyle/>
          <a:p>
            <a:r>
              <a:rPr lang="en-US" sz="3600" dirty="0" err="1"/>
              <a:t>Eg</a:t>
            </a:r>
            <a:r>
              <a:rPr lang="en-US" sz="3600" dirty="0"/>
              <a:t>, SPEA-2 and NSGA-2</a:t>
            </a:r>
          </a:p>
          <a:p>
            <a:r>
              <a:rPr lang="en-US" sz="3600" dirty="0"/>
              <a:t>Usually handle just a small number of objectives, </a:t>
            </a:r>
            <a:r>
              <a:rPr lang="en-US" sz="3600" dirty="0" err="1"/>
              <a:t>eg</a:t>
            </a:r>
            <a:r>
              <a:rPr lang="en-US" sz="3600" dirty="0"/>
              <a:t> 3-5</a:t>
            </a:r>
          </a:p>
          <a:p>
            <a:pPr lvl="1"/>
            <a:r>
              <a:rPr lang="en-US" sz="3200" dirty="0"/>
              <a:t>might not scale to hundreds/thousands of objectives</a:t>
            </a:r>
          </a:p>
          <a:p>
            <a:r>
              <a:rPr lang="en-US" sz="3600" dirty="0"/>
              <a:t>Difficult to choose a population size when large and variable number of objectives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56806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Number of Populations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69" y="1825625"/>
            <a:ext cx="11318581" cy="4767276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One population of tests </a:t>
            </a:r>
            <a:r>
              <a:rPr lang="en-US" sz="3600" i="1" dirty="0"/>
              <a:t>for each</a:t>
            </a:r>
            <a:r>
              <a:rPr lang="en-US" sz="3600" dirty="0"/>
              <a:t> testing target (</a:t>
            </a:r>
            <a:r>
              <a:rPr lang="en-US" sz="3600" dirty="0" err="1"/>
              <a:t>eg</a:t>
            </a:r>
            <a:r>
              <a:rPr lang="en-US" sz="3600" dirty="0"/>
              <a:t>, line or branch)</a:t>
            </a:r>
          </a:p>
          <a:p>
            <a:r>
              <a:rPr lang="en-US" sz="3600" dirty="0"/>
              <a:t>Each population has up to </a:t>
            </a:r>
            <a:r>
              <a:rPr lang="en-US" sz="3600" i="1" dirty="0"/>
              <a:t>N</a:t>
            </a:r>
            <a:r>
              <a:rPr lang="en-US" sz="3600" dirty="0"/>
              <a:t> tests</a:t>
            </a:r>
          </a:p>
          <a:p>
            <a:r>
              <a:rPr lang="en-US" sz="3600" dirty="0"/>
              <a:t>Initially 0 populations</a:t>
            </a:r>
          </a:p>
          <a:p>
            <a:r>
              <a:rPr lang="en-US" sz="3600" dirty="0"/>
              <a:t>Every time a target is reached but not covered, we create a population for it</a:t>
            </a:r>
          </a:p>
          <a:p>
            <a:pPr lvl="1"/>
            <a:r>
              <a:rPr lang="en-US" sz="3200" dirty="0" err="1"/>
              <a:t>Eg</a:t>
            </a:r>
            <a:r>
              <a:rPr lang="en-US" sz="3200" dirty="0"/>
              <a:t>, a code block inside an </a:t>
            </a:r>
            <a:r>
              <a:rPr lang="en-US" sz="3200" i="1" dirty="0"/>
              <a:t>if</a:t>
            </a:r>
            <a:r>
              <a:rPr lang="en-US" sz="3200" dirty="0"/>
              <a:t> statement with complex predicate</a:t>
            </a:r>
          </a:p>
          <a:p>
            <a:r>
              <a:rPr lang="en-US" sz="3600" i="1" dirty="0"/>
              <a:t>Why</a:t>
            </a:r>
            <a:r>
              <a:rPr lang="en-US" sz="3600" dirty="0"/>
              <a:t>? Before running, do not know how many targets there are. </a:t>
            </a:r>
          </a:p>
        </p:txBody>
      </p:sp>
    </p:spTree>
    <p:extLst>
      <p:ext uri="{BB962C8B-B14F-4D97-AF65-F5344CB8AC3E}">
        <p14:creationId xmlns:p14="http://schemas.microsoft.com/office/powerpoint/2010/main" val="1619882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742" y="0"/>
            <a:ext cx="10515600" cy="1325563"/>
          </a:xfrm>
        </p:spPr>
        <p:txBody>
          <a:bodyPr/>
          <a:lstStyle/>
          <a:p>
            <a:r>
              <a:rPr lang="en-US" dirty="0"/>
              <a:t>MIO Main Loop</a:t>
            </a:r>
          </a:p>
        </p:txBody>
      </p:sp>
      <p:sp>
        <p:nvSpPr>
          <p:cNvPr id="4" name="Rectangle 3"/>
          <p:cNvSpPr/>
          <p:nvPr/>
        </p:nvSpPr>
        <p:spPr>
          <a:xfrm>
            <a:off x="288010" y="1502293"/>
            <a:ext cx="641500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override fun </a:t>
            </a:r>
            <a:r>
              <a:rPr lang="en-US" dirty="0"/>
              <a:t>search(): Solution&lt;</a:t>
            </a:r>
            <a:r>
              <a:rPr lang="en-US" dirty="0">
                <a:solidFill>
                  <a:srgbClr val="1948A6"/>
                </a:solidFill>
              </a:rPr>
              <a:t>T</a:t>
            </a:r>
            <a:r>
              <a:rPr lang="en-US" dirty="0"/>
              <a:t>&gt; { </a:t>
            </a:r>
          </a:p>
          <a:p>
            <a:r>
              <a:rPr lang="en-US" b="1" dirty="0">
                <a:solidFill>
                  <a:srgbClr val="1948A6"/>
                </a:solidFill>
              </a:rPr>
              <a:t>     </a:t>
            </a:r>
            <a:r>
              <a:rPr lang="en-US" b="1" dirty="0" err="1">
                <a:solidFill>
                  <a:srgbClr val="1948A6"/>
                </a:solidFill>
              </a:rPr>
              <a:t>time</a:t>
            </a:r>
            <a:r>
              <a:rPr lang="en-US" dirty="0" err="1"/>
              <a:t>.startSearch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</a:t>
            </a:r>
          </a:p>
          <a:p>
            <a:r>
              <a:rPr lang="en-US" b="1" dirty="0">
                <a:solidFill>
                  <a:srgbClr val="000080"/>
                </a:solidFill>
              </a:rPr>
              <a:t>     while</a:t>
            </a:r>
            <a:r>
              <a:rPr lang="en-US" dirty="0"/>
              <a:t>(</a:t>
            </a:r>
            <a:r>
              <a:rPr lang="en-US" b="1" dirty="0" err="1">
                <a:solidFill>
                  <a:srgbClr val="1948A6"/>
                </a:solidFill>
              </a:rPr>
              <a:t>time</a:t>
            </a:r>
            <a:r>
              <a:rPr lang="en-US" dirty="0" err="1"/>
              <a:t>.shouldContinueSearch</a:t>
            </a:r>
            <a:r>
              <a:rPr lang="en-US" dirty="0"/>
              <a:t>()){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 err="1">
                <a:solidFill>
                  <a:srgbClr val="000080"/>
                </a:solidFill>
              </a:rPr>
              <a:t>val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randomP</a:t>
            </a:r>
            <a:r>
              <a:rPr lang="en-US" dirty="0"/>
              <a:t> = </a:t>
            </a:r>
            <a:r>
              <a:rPr lang="en-US" b="1" dirty="0" err="1">
                <a:solidFill>
                  <a:srgbClr val="1948A6"/>
                </a:solidFill>
              </a:rPr>
              <a:t>apc</a:t>
            </a:r>
            <a:r>
              <a:rPr lang="en-US" dirty="0" err="1"/>
              <a:t>.getProbRandomSampling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>
                <a:solidFill>
                  <a:srgbClr val="000080"/>
                </a:solidFill>
              </a:rPr>
              <a:t>if</a:t>
            </a:r>
            <a:r>
              <a:rPr lang="en-US" dirty="0"/>
              <a:t>(</a:t>
            </a:r>
            <a:r>
              <a:rPr lang="en-US" b="1" dirty="0" err="1">
                <a:solidFill>
                  <a:srgbClr val="1948A6"/>
                </a:solidFill>
              </a:rPr>
              <a:t>archive</a:t>
            </a:r>
            <a:r>
              <a:rPr lang="en-US" dirty="0" err="1"/>
              <a:t>.isEmpty</a:t>
            </a:r>
            <a:r>
              <a:rPr lang="en-US" dirty="0"/>
              <a:t>() || </a:t>
            </a:r>
            <a:r>
              <a:rPr lang="en-US" b="1" dirty="0" err="1">
                <a:solidFill>
                  <a:srgbClr val="1948A6"/>
                </a:solidFill>
              </a:rPr>
              <a:t>randomness</a:t>
            </a:r>
            <a:r>
              <a:rPr lang="en-US" dirty="0" err="1"/>
              <a:t>.nextBoolean</a:t>
            </a:r>
            <a:r>
              <a:rPr lang="en-US" dirty="0"/>
              <a:t>(</a:t>
            </a:r>
            <a:r>
              <a:rPr lang="en-US" dirty="0" err="1"/>
              <a:t>randomP</a:t>
            </a:r>
            <a:r>
              <a:rPr lang="en-US" dirty="0"/>
              <a:t>))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err="1">
                <a:solidFill>
                  <a:srgbClr val="000080"/>
                </a:solidFill>
              </a:rPr>
              <a:t>val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ind</a:t>
            </a:r>
            <a:r>
              <a:rPr lang="en-US" dirty="0"/>
              <a:t> = </a:t>
            </a:r>
            <a:r>
              <a:rPr lang="en-US" b="1" dirty="0" err="1">
                <a:solidFill>
                  <a:srgbClr val="1948A6"/>
                </a:solidFill>
              </a:rPr>
              <a:t>sampler</a:t>
            </a:r>
            <a:r>
              <a:rPr lang="en-US" dirty="0" err="1"/>
              <a:t>.sample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b="1" dirty="0" err="1">
                <a:solidFill>
                  <a:srgbClr val="1948A6"/>
                </a:solidFill>
              </a:rPr>
              <a:t>ff</a:t>
            </a:r>
            <a:r>
              <a:rPr lang="en-US" dirty="0" err="1"/>
              <a:t>.calculateCoverage</a:t>
            </a:r>
            <a:r>
              <a:rPr lang="en-US" dirty="0"/>
              <a:t>(</a:t>
            </a:r>
            <a:r>
              <a:rPr lang="en-US" dirty="0" err="1"/>
              <a:t>ind</a:t>
            </a:r>
            <a:r>
              <a:rPr lang="en-US" dirty="0"/>
              <a:t>)?.</a:t>
            </a:r>
            <a:r>
              <a:rPr lang="en-US" i="1" dirty="0"/>
              <a:t>run </a:t>
            </a:r>
            <a:r>
              <a:rPr lang="en-US" b="1" dirty="0"/>
              <a:t>{ </a:t>
            </a:r>
            <a:r>
              <a:rPr lang="en-US" b="1" dirty="0" err="1">
                <a:solidFill>
                  <a:srgbClr val="1948A6"/>
                </a:solidFill>
              </a:rPr>
              <a:t>archive</a:t>
            </a:r>
            <a:r>
              <a:rPr lang="en-US" dirty="0" err="1"/>
              <a:t>.addIfNeeded</a:t>
            </a:r>
            <a:r>
              <a:rPr lang="en-US" dirty="0"/>
              <a:t>(</a:t>
            </a:r>
            <a:r>
              <a:rPr lang="en-US" b="1" dirty="0">
                <a:solidFill>
                  <a:srgbClr val="000080"/>
                </a:solidFill>
              </a:rPr>
              <a:t>this</a:t>
            </a:r>
            <a:r>
              <a:rPr lang="en-US" dirty="0"/>
              <a:t>) </a:t>
            </a:r>
            <a:r>
              <a:rPr lang="en-US" b="1" dirty="0"/>
              <a:t>}</a:t>
            </a:r>
            <a:br>
              <a:rPr lang="en-US" b="1" dirty="0"/>
            </a:br>
            <a:r>
              <a:rPr lang="en-US" b="1" dirty="0"/>
              <a:t>            </a:t>
            </a:r>
            <a:r>
              <a:rPr lang="en-US" b="1" dirty="0">
                <a:solidFill>
                  <a:srgbClr val="000080"/>
                </a:solidFill>
              </a:rPr>
              <a:t>continue</a:t>
            </a:r>
            <a:br>
              <a:rPr lang="en-US" b="1" dirty="0">
                <a:solidFill>
                  <a:srgbClr val="00008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 err="1">
                <a:solidFill>
                  <a:srgbClr val="000080"/>
                </a:solidFill>
              </a:rPr>
              <a:t>val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ei</a:t>
            </a:r>
            <a:r>
              <a:rPr lang="en-US" dirty="0"/>
              <a:t> = </a:t>
            </a:r>
            <a:r>
              <a:rPr lang="en-US" b="1" dirty="0" err="1">
                <a:solidFill>
                  <a:srgbClr val="1948A6"/>
                </a:solidFill>
              </a:rPr>
              <a:t>archive</a:t>
            </a:r>
            <a:r>
              <a:rPr lang="en-US" dirty="0" err="1"/>
              <a:t>.sampleIndividual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 err="1">
                <a:solidFill>
                  <a:srgbClr val="000080"/>
                </a:solidFill>
              </a:rPr>
              <a:t>val</a:t>
            </a:r>
            <a:r>
              <a:rPr lang="en-US" b="1" dirty="0">
                <a:solidFill>
                  <a:srgbClr val="000080"/>
                </a:solidFill>
              </a:rPr>
              <a:t> </a:t>
            </a:r>
            <a:r>
              <a:rPr lang="en-US" dirty="0" err="1"/>
              <a:t>nMutations</a:t>
            </a:r>
            <a:r>
              <a:rPr lang="en-US" dirty="0"/>
              <a:t> = </a:t>
            </a:r>
            <a:r>
              <a:rPr lang="en-US" b="1" dirty="0" err="1">
                <a:solidFill>
                  <a:srgbClr val="1948A6"/>
                </a:solidFill>
              </a:rPr>
              <a:t>apc</a:t>
            </a:r>
            <a:r>
              <a:rPr lang="en-US" dirty="0" err="1"/>
              <a:t>.getNumberOfMutations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getMutatator</a:t>
            </a:r>
            <a:r>
              <a:rPr lang="en-US" dirty="0"/>
              <a:t>().</a:t>
            </a:r>
            <a:r>
              <a:rPr lang="en-US" dirty="0" err="1"/>
              <a:t>mutateAndSave</a:t>
            </a:r>
            <a:r>
              <a:rPr lang="en-US" dirty="0"/>
              <a:t>(</a:t>
            </a:r>
            <a:r>
              <a:rPr lang="en-US" dirty="0" err="1"/>
              <a:t>nMutations</a:t>
            </a:r>
            <a:r>
              <a:rPr lang="en-US" dirty="0"/>
              <a:t>, </a:t>
            </a:r>
            <a:r>
              <a:rPr lang="en-US" dirty="0" err="1"/>
              <a:t>ei</a:t>
            </a:r>
            <a:r>
              <a:rPr lang="en-US" dirty="0"/>
              <a:t>, </a:t>
            </a:r>
            <a:r>
              <a:rPr lang="en-US" b="1" dirty="0">
                <a:solidFill>
                  <a:srgbClr val="1948A6"/>
                </a:solidFill>
              </a:rPr>
              <a:t>archive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return </a:t>
            </a:r>
            <a:r>
              <a:rPr lang="en-US" b="1" dirty="0" err="1">
                <a:solidFill>
                  <a:srgbClr val="1948A6"/>
                </a:solidFill>
              </a:rPr>
              <a:t>archive</a:t>
            </a:r>
            <a:r>
              <a:rPr lang="en-US" dirty="0" err="1"/>
              <a:t>.extractSolution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036230" y="922149"/>
            <a:ext cx="4850970" cy="5254814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Each iteration, sample a test</a:t>
            </a:r>
          </a:p>
          <a:p>
            <a:r>
              <a:rPr lang="en-US" sz="3600" dirty="0"/>
              <a:t>Sample either at random, or from one population for non-covered targets, based on probability </a:t>
            </a:r>
            <a:r>
              <a:rPr lang="en-US" sz="3600" i="1" dirty="0"/>
              <a:t>P</a:t>
            </a:r>
          </a:p>
          <a:p>
            <a:r>
              <a:rPr lang="en-US" sz="3600" dirty="0"/>
              <a:t>If from population, apply </a:t>
            </a:r>
            <a:r>
              <a:rPr lang="en-US" sz="3600" i="1" dirty="0"/>
              <a:t>M</a:t>
            </a:r>
            <a:r>
              <a:rPr lang="en-US" sz="3600" dirty="0"/>
              <a:t> mutations</a:t>
            </a:r>
          </a:p>
          <a:p>
            <a:r>
              <a:rPr lang="en-US" sz="3600" dirty="0"/>
              <a:t>Might copy to all existing populations in archive</a:t>
            </a:r>
          </a:p>
        </p:txBody>
      </p:sp>
    </p:spTree>
    <p:extLst>
      <p:ext uri="{BB962C8B-B14F-4D97-AF65-F5344CB8AC3E}">
        <p14:creationId xmlns:p14="http://schemas.microsoft.com/office/powerpoint/2010/main" val="707727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Standard, like in any evolutionary algorithm</a:t>
            </a:r>
          </a:p>
          <a:p>
            <a:r>
              <a:rPr lang="en-US" sz="3600" dirty="0"/>
              <a:t>Small modifications</a:t>
            </a:r>
          </a:p>
          <a:p>
            <a:pPr lvl="1"/>
            <a:r>
              <a:rPr lang="en-US" sz="3200" dirty="0"/>
              <a:t>+- delta on numbers</a:t>
            </a:r>
          </a:p>
          <a:p>
            <a:pPr lvl="1"/>
            <a:r>
              <a:rPr lang="en-US" sz="3200" dirty="0"/>
              <a:t>change some characters in strings</a:t>
            </a:r>
          </a:p>
          <a:p>
            <a:pPr lvl="1"/>
            <a:r>
              <a:rPr lang="en-US" sz="32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525706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022D-2E09-D34B-952B-CD8488A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6991"/>
            <a:ext cx="4572000" cy="1358484"/>
          </a:xfrm>
        </p:spPr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C324-5CE7-4F43-AFA7-12E9FC9C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" y="1718945"/>
            <a:ext cx="4526280" cy="4351338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Let’s consider just branch coverage</a:t>
            </a:r>
          </a:p>
          <a:p>
            <a:r>
              <a:rPr lang="en-US" sz="3600" dirty="0"/>
              <a:t>3 branches -&gt; 6 targets</a:t>
            </a:r>
          </a:p>
          <a:p>
            <a:pPr lvl="1"/>
            <a:r>
              <a:rPr lang="en-US" sz="3200" dirty="0"/>
              <a:t>T1 to T6</a:t>
            </a:r>
          </a:p>
          <a:p>
            <a:r>
              <a:rPr lang="en-US" sz="3600" dirty="0"/>
              <a:t>One branch is infeasible</a:t>
            </a:r>
          </a:p>
          <a:p>
            <a:r>
              <a:rPr lang="en-US" sz="3600" dirty="0"/>
              <a:t>Note: just an example… not really an efficient function…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B4CD95-5684-114A-AB99-8AA23A85A5B1}"/>
              </a:ext>
            </a:extLst>
          </p:cNvPr>
          <p:cNvSpPr/>
          <p:nvPr/>
        </p:nvSpPr>
        <p:spPr>
          <a:xfrm>
            <a:off x="5608320" y="216991"/>
            <a:ext cx="675132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b="1" dirty="0" err="1">
                <a:solidFill>
                  <a:srgbClr val="000080"/>
                </a:solidFill>
              </a:rPr>
              <a:t>public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b="1" dirty="0" err="1">
                <a:solidFill>
                  <a:srgbClr val="000080"/>
                </a:solidFill>
              </a:rPr>
              <a:t>boolean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equalAndPositive</a:t>
            </a:r>
            <a:r>
              <a:rPr lang="nb-NO" sz="2800" dirty="0"/>
              <a:t>(</a:t>
            </a:r>
            <a:r>
              <a:rPr lang="nb-NO" sz="2800" b="1" dirty="0" err="1">
                <a:solidFill>
                  <a:srgbClr val="000080"/>
                </a:solidFill>
              </a:rPr>
              <a:t>int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/>
              <a:t>x, </a:t>
            </a:r>
            <a:r>
              <a:rPr lang="nb-NO" sz="2800" b="1" dirty="0" err="1">
                <a:solidFill>
                  <a:srgbClr val="000080"/>
                </a:solidFill>
              </a:rPr>
              <a:t>int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/>
              <a:t>y)</a:t>
            </a:r>
          </a:p>
          <a:p>
            <a:r>
              <a:rPr lang="nb-NO" sz="2800" dirty="0"/>
              <a:t>{</a:t>
            </a: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(x &lt;= </a:t>
            </a:r>
            <a:r>
              <a:rPr lang="nb-NO" sz="2800" dirty="0">
                <a:solidFill>
                  <a:srgbClr val="0000FF"/>
                </a:solidFill>
              </a:rPr>
              <a:t>0</a:t>
            </a:r>
            <a:r>
              <a:rPr lang="nb-NO" sz="2800" dirty="0"/>
              <a:t>)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 </a:t>
            </a:r>
            <a:r>
              <a:rPr lang="nb-NO" sz="2800" i="1" dirty="0">
                <a:solidFill>
                  <a:srgbClr val="808080"/>
                </a:solidFill>
              </a:rPr>
              <a:t>//T1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//T2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(x==y){</a:t>
            </a:r>
            <a:br>
              <a:rPr lang="nb-NO" sz="2800" dirty="0"/>
            </a:br>
            <a:r>
              <a:rPr lang="nb-NO" sz="2800" dirty="0"/>
              <a:t>        </a:t>
            </a:r>
            <a:r>
              <a:rPr lang="nb-NO" sz="2800" i="1" dirty="0">
                <a:solidFill>
                  <a:srgbClr val="808080"/>
                </a:solidFill>
              </a:rPr>
              <a:t>//T3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//</a:t>
            </a:r>
            <a:r>
              <a:rPr lang="nb-NO" sz="2800" i="1" dirty="0" err="1">
                <a:solidFill>
                  <a:srgbClr val="808080"/>
                </a:solidFill>
              </a:rPr>
              <a:t>infeasible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(y &lt;= </a:t>
            </a:r>
            <a:r>
              <a:rPr lang="nb-NO" sz="2800" dirty="0">
                <a:solidFill>
                  <a:srgbClr val="0000FF"/>
                </a:solidFill>
              </a:rPr>
              <a:t>0</a:t>
            </a:r>
            <a:r>
              <a:rPr lang="nb-NO" sz="2800" dirty="0"/>
              <a:t>)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 </a:t>
            </a:r>
            <a:r>
              <a:rPr lang="nb-NO" sz="2800" i="1" dirty="0">
                <a:solidFill>
                  <a:srgbClr val="808080"/>
                </a:solidFill>
              </a:rPr>
              <a:t>//T4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//T5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true</a:t>
            </a:r>
            <a:r>
              <a:rPr lang="nb-NO" sz="2800" dirty="0"/>
              <a:t>;</a:t>
            </a:r>
            <a:br>
              <a:rPr lang="nb-NO" sz="2800" dirty="0"/>
            </a:br>
            <a:r>
              <a:rPr lang="nb-NO" sz="2800" dirty="0"/>
              <a:t>    }</a:t>
            </a: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i="1" dirty="0">
                <a:solidFill>
                  <a:srgbClr val="808080"/>
                </a:solidFill>
              </a:rPr>
              <a:t>//T6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</a:t>
            </a:r>
            <a:br>
              <a:rPr lang="nb-NO" sz="2800" dirty="0"/>
            </a:br>
            <a:r>
              <a:rPr lang="nb-NO" sz="2800" dirty="0"/>
              <a:t>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7106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022D-2E09-D34B-952B-CD8488A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6991"/>
            <a:ext cx="4572000" cy="1358484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C324-5CE7-4F43-AFA7-12E9FC9C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444625"/>
            <a:ext cx="5410200" cy="3067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Assume sampling &lt;-5,-2&gt;</a:t>
            </a:r>
          </a:p>
          <a:p>
            <a:pPr lvl="1"/>
            <a:r>
              <a:rPr lang="en-US" sz="2800" dirty="0"/>
              <a:t>first step will be at random</a:t>
            </a:r>
          </a:p>
          <a:p>
            <a:r>
              <a:rPr lang="en-US" dirty="0"/>
              <a:t>Would be created 2 populations, as we only see 2 targets</a:t>
            </a:r>
          </a:p>
          <a:p>
            <a:r>
              <a:rPr lang="en-US" dirty="0"/>
              <a:t>Test case copied in both populations</a:t>
            </a:r>
          </a:p>
          <a:p>
            <a:r>
              <a:rPr lang="en-US" dirty="0"/>
              <a:t>Target T1 is covered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B4CD95-5684-114A-AB99-8AA23A85A5B1}"/>
              </a:ext>
            </a:extLst>
          </p:cNvPr>
          <p:cNvSpPr/>
          <p:nvPr/>
        </p:nvSpPr>
        <p:spPr>
          <a:xfrm>
            <a:off x="5608320" y="216991"/>
            <a:ext cx="675132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b="1" dirty="0" err="1">
                <a:solidFill>
                  <a:srgbClr val="000080"/>
                </a:solidFill>
              </a:rPr>
              <a:t>public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b="1" dirty="0" err="1">
                <a:solidFill>
                  <a:srgbClr val="000080"/>
                </a:solidFill>
              </a:rPr>
              <a:t>boolean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equalAndPositive</a:t>
            </a:r>
            <a:r>
              <a:rPr lang="nb-NO" sz="2800" dirty="0"/>
              <a:t>(</a:t>
            </a:r>
            <a:r>
              <a:rPr lang="nb-NO" sz="2800" b="1" dirty="0" err="1">
                <a:solidFill>
                  <a:srgbClr val="000080"/>
                </a:solidFill>
              </a:rPr>
              <a:t>int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/>
              <a:t>x, </a:t>
            </a:r>
            <a:r>
              <a:rPr lang="nb-NO" sz="2800" b="1" dirty="0" err="1">
                <a:solidFill>
                  <a:srgbClr val="000080"/>
                </a:solidFill>
              </a:rPr>
              <a:t>int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/>
              <a:t>y)</a:t>
            </a:r>
          </a:p>
          <a:p>
            <a:r>
              <a:rPr lang="nb-NO" sz="2800" dirty="0"/>
              <a:t>{</a:t>
            </a: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(x &lt;= </a:t>
            </a:r>
            <a:r>
              <a:rPr lang="nb-NO" sz="2800" dirty="0">
                <a:solidFill>
                  <a:srgbClr val="0000FF"/>
                </a:solidFill>
              </a:rPr>
              <a:t>0</a:t>
            </a:r>
            <a:r>
              <a:rPr lang="nb-NO" sz="2800" dirty="0"/>
              <a:t>)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 </a:t>
            </a:r>
            <a:r>
              <a:rPr lang="nb-NO" sz="2800" i="1" dirty="0">
                <a:solidFill>
                  <a:srgbClr val="808080"/>
                </a:solidFill>
              </a:rPr>
              <a:t>//T1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//T2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(x==y){</a:t>
            </a:r>
            <a:br>
              <a:rPr lang="nb-NO" sz="2800" dirty="0"/>
            </a:br>
            <a:r>
              <a:rPr lang="nb-NO" sz="2800" dirty="0"/>
              <a:t>        </a:t>
            </a:r>
            <a:r>
              <a:rPr lang="nb-NO" sz="2800" i="1" dirty="0">
                <a:solidFill>
                  <a:srgbClr val="808080"/>
                </a:solidFill>
              </a:rPr>
              <a:t>//T3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//</a:t>
            </a:r>
            <a:r>
              <a:rPr lang="nb-NO" sz="2800" i="1" dirty="0" err="1">
                <a:solidFill>
                  <a:srgbClr val="808080"/>
                </a:solidFill>
              </a:rPr>
              <a:t>infeasible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(y &lt;= </a:t>
            </a:r>
            <a:r>
              <a:rPr lang="nb-NO" sz="2800" dirty="0">
                <a:solidFill>
                  <a:srgbClr val="0000FF"/>
                </a:solidFill>
              </a:rPr>
              <a:t>0</a:t>
            </a:r>
            <a:r>
              <a:rPr lang="nb-NO" sz="2800" dirty="0"/>
              <a:t>)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 </a:t>
            </a:r>
            <a:r>
              <a:rPr lang="nb-NO" sz="2800" i="1" dirty="0">
                <a:solidFill>
                  <a:srgbClr val="808080"/>
                </a:solidFill>
              </a:rPr>
              <a:t>//T4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//T5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true</a:t>
            </a:r>
            <a:r>
              <a:rPr lang="nb-NO" sz="2800" dirty="0"/>
              <a:t>;</a:t>
            </a:r>
            <a:br>
              <a:rPr lang="nb-NO" sz="2800" dirty="0"/>
            </a:br>
            <a:r>
              <a:rPr lang="nb-NO" sz="2800" dirty="0"/>
              <a:t>    }</a:t>
            </a: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i="1" dirty="0">
                <a:solidFill>
                  <a:srgbClr val="808080"/>
                </a:solidFill>
              </a:rPr>
              <a:t>//T6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</a:t>
            </a:r>
            <a:br>
              <a:rPr lang="nb-NO" sz="2800" dirty="0"/>
            </a:br>
            <a:r>
              <a:rPr lang="nb-NO" sz="2800" dirty="0"/>
              <a:t>}</a:t>
            </a:r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50EA76-3D78-9747-80F2-1FA9C1DD9C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4316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28691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52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8980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1AC1D4-142B-4A4A-88D9-623FDC0129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6560" y="4626154"/>
          <a:ext cx="1915160" cy="128016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695960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81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After few iterations, might have many populations</a:t>
            </a:r>
          </a:p>
          <a:p>
            <a:r>
              <a:rPr lang="en-US" sz="3600" dirty="0"/>
              <a:t>In main loop, sample 1 test from 1 population</a:t>
            </a:r>
          </a:p>
          <a:p>
            <a:r>
              <a:rPr lang="en-US" sz="3600" dirty="0"/>
              <a:t>Population is chosen at random among targets </a:t>
            </a:r>
            <a:r>
              <a:rPr lang="en-US" sz="3600" i="1" dirty="0"/>
              <a:t>not fully covered</a:t>
            </a:r>
            <a:r>
              <a:rPr lang="en-US" sz="3600" dirty="0"/>
              <a:t> yet</a:t>
            </a:r>
          </a:p>
          <a:p>
            <a:pPr lvl="1"/>
            <a:r>
              <a:rPr lang="en-US" sz="3200" dirty="0" err="1"/>
              <a:t>Ie</a:t>
            </a:r>
            <a:r>
              <a:rPr lang="en-US" sz="3200" dirty="0"/>
              <a:t>, concentrate search on targets that still need to be covered</a:t>
            </a:r>
          </a:p>
        </p:txBody>
      </p:sp>
    </p:spTree>
    <p:extLst>
      <p:ext uri="{BB962C8B-B14F-4D97-AF65-F5344CB8AC3E}">
        <p14:creationId xmlns:p14="http://schemas.microsoft.com/office/powerpoint/2010/main" val="1845309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022D-2E09-D34B-952B-CD8488A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6991"/>
            <a:ext cx="4572000" cy="1358484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C324-5CE7-4F43-AFA7-12E9FC9C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444625"/>
            <a:ext cx="5593080" cy="3502831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Sample new individual with probability P, or </a:t>
            </a:r>
            <a:r>
              <a:rPr lang="en-US" sz="3600" dirty="0" err="1"/>
              <a:t>copy&amp;mutate</a:t>
            </a:r>
            <a:r>
              <a:rPr lang="en-US" sz="3600" dirty="0"/>
              <a:t> existing &lt;-5,-2&gt; with probability 1-P</a:t>
            </a:r>
          </a:p>
          <a:p>
            <a:r>
              <a:rPr lang="en-US" sz="3600" dirty="0"/>
              <a:t>Assume sampling &lt;-3,7&gt;</a:t>
            </a:r>
          </a:p>
          <a:p>
            <a:r>
              <a:rPr lang="en-US" sz="3600" dirty="0"/>
              <a:t>Still only 2 populations</a:t>
            </a:r>
          </a:p>
          <a:p>
            <a:r>
              <a:rPr lang="en-US" sz="3600" dirty="0"/>
              <a:t>T1 ignored, as already covered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B4CD95-5684-114A-AB99-8AA23A85A5B1}"/>
              </a:ext>
            </a:extLst>
          </p:cNvPr>
          <p:cNvSpPr/>
          <p:nvPr/>
        </p:nvSpPr>
        <p:spPr>
          <a:xfrm>
            <a:off x="5608320" y="216991"/>
            <a:ext cx="675132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b="1" dirty="0" err="1">
                <a:solidFill>
                  <a:srgbClr val="000080"/>
                </a:solidFill>
              </a:rPr>
              <a:t>public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b="1" dirty="0" err="1">
                <a:solidFill>
                  <a:srgbClr val="000080"/>
                </a:solidFill>
              </a:rPr>
              <a:t>boolean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equalAndPositive</a:t>
            </a:r>
            <a:r>
              <a:rPr lang="nb-NO" sz="2800" dirty="0"/>
              <a:t>(</a:t>
            </a:r>
            <a:r>
              <a:rPr lang="nb-NO" sz="2800" b="1" dirty="0" err="1">
                <a:solidFill>
                  <a:srgbClr val="000080"/>
                </a:solidFill>
              </a:rPr>
              <a:t>int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/>
              <a:t>x, </a:t>
            </a:r>
            <a:r>
              <a:rPr lang="nb-NO" sz="2800" b="1" dirty="0" err="1">
                <a:solidFill>
                  <a:srgbClr val="000080"/>
                </a:solidFill>
              </a:rPr>
              <a:t>int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/>
              <a:t>y)</a:t>
            </a:r>
          </a:p>
          <a:p>
            <a:r>
              <a:rPr lang="nb-NO" sz="2800" dirty="0"/>
              <a:t>{</a:t>
            </a: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(x &lt;= </a:t>
            </a:r>
            <a:r>
              <a:rPr lang="nb-NO" sz="2800" dirty="0">
                <a:solidFill>
                  <a:srgbClr val="0000FF"/>
                </a:solidFill>
              </a:rPr>
              <a:t>0</a:t>
            </a:r>
            <a:r>
              <a:rPr lang="nb-NO" sz="2800" dirty="0"/>
              <a:t>)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 </a:t>
            </a:r>
            <a:r>
              <a:rPr lang="nb-NO" sz="2800" i="1" dirty="0">
                <a:solidFill>
                  <a:srgbClr val="808080"/>
                </a:solidFill>
              </a:rPr>
              <a:t>//T1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//T2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(x==y){</a:t>
            </a:r>
            <a:br>
              <a:rPr lang="nb-NO" sz="2800" dirty="0"/>
            </a:br>
            <a:r>
              <a:rPr lang="nb-NO" sz="2800" dirty="0"/>
              <a:t>        </a:t>
            </a:r>
            <a:r>
              <a:rPr lang="nb-NO" sz="2800" i="1" dirty="0">
                <a:solidFill>
                  <a:srgbClr val="808080"/>
                </a:solidFill>
              </a:rPr>
              <a:t>//T3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//</a:t>
            </a:r>
            <a:r>
              <a:rPr lang="nb-NO" sz="2800" i="1" dirty="0" err="1">
                <a:solidFill>
                  <a:srgbClr val="808080"/>
                </a:solidFill>
              </a:rPr>
              <a:t>infeasible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(y &lt;= </a:t>
            </a:r>
            <a:r>
              <a:rPr lang="nb-NO" sz="2800" dirty="0">
                <a:solidFill>
                  <a:srgbClr val="0000FF"/>
                </a:solidFill>
              </a:rPr>
              <a:t>0</a:t>
            </a:r>
            <a:r>
              <a:rPr lang="nb-NO" sz="2800" dirty="0"/>
              <a:t>)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 </a:t>
            </a:r>
            <a:r>
              <a:rPr lang="nb-NO" sz="2800" i="1" dirty="0">
                <a:solidFill>
                  <a:srgbClr val="808080"/>
                </a:solidFill>
              </a:rPr>
              <a:t>//T4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//T5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true</a:t>
            </a:r>
            <a:r>
              <a:rPr lang="nb-NO" sz="2800" dirty="0"/>
              <a:t>;</a:t>
            </a:r>
            <a:br>
              <a:rPr lang="nb-NO" sz="2800" dirty="0"/>
            </a:br>
            <a:r>
              <a:rPr lang="nb-NO" sz="2800" dirty="0"/>
              <a:t>    }</a:t>
            </a: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i="1" dirty="0">
                <a:solidFill>
                  <a:srgbClr val="808080"/>
                </a:solidFill>
              </a:rPr>
              <a:t>//T6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</a:t>
            </a:r>
            <a:br>
              <a:rPr lang="nb-NO" sz="2800" dirty="0"/>
            </a:br>
            <a:r>
              <a:rPr lang="nb-NO" sz="2800" dirty="0"/>
              <a:t>}</a:t>
            </a:r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50EA76-3D78-9747-80F2-1FA9C1DD9CAA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4316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28691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52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8980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1AC1D4-142B-4A4A-88D9-623FDC0129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8120" y="5061585"/>
          <a:ext cx="3103880" cy="128016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689192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207344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  <a:gridCol w="1207344">
                  <a:extLst>
                    <a:ext uri="{9D8B030D-6E8A-4147-A177-3AD203B41FA5}">
                      <a16:colId xmlns:a16="http://schemas.microsoft.com/office/drawing/2014/main" val="2212649421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-3, 7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60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022D-2E09-D34B-952B-CD8488A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216991"/>
            <a:ext cx="4572000" cy="1358484"/>
          </a:xfrm>
        </p:spPr>
        <p:txBody>
          <a:bodyPr/>
          <a:lstStyle/>
          <a:p>
            <a:r>
              <a:rPr lang="en-US" dirty="0"/>
              <a:t>3rd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C324-5CE7-4F43-AFA7-12E9FC9C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444625"/>
            <a:ext cx="5288280" cy="2121535"/>
          </a:xfrm>
        </p:spPr>
        <p:txBody>
          <a:bodyPr>
            <a:normAutofit/>
          </a:bodyPr>
          <a:lstStyle/>
          <a:p>
            <a:r>
              <a:rPr lang="en-US" sz="3200" dirty="0"/>
              <a:t>Assume sampling &lt;1,7&gt;</a:t>
            </a:r>
          </a:p>
          <a:p>
            <a:r>
              <a:rPr lang="en-US" sz="3200" dirty="0"/>
              <a:t>2 new populations, as now T3 and T6 are reached</a:t>
            </a:r>
          </a:p>
          <a:p>
            <a:r>
              <a:rPr lang="en-US" sz="3200" dirty="0"/>
              <a:t>All covered but T3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B4CD95-5684-114A-AB99-8AA23A85A5B1}"/>
              </a:ext>
            </a:extLst>
          </p:cNvPr>
          <p:cNvSpPr/>
          <p:nvPr/>
        </p:nvSpPr>
        <p:spPr>
          <a:xfrm>
            <a:off x="5608320" y="216991"/>
            <a:ext cx="675132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b="1" dirty="0" err="1">
                <a:solidFill>
                  <a:srgbClr val="000080"/>
                </a:solidFill>
              </a:rPr>
              <a:t>public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b="1" dirty="0" err="1">
                <a:solidFill>
                  <a:srgbClr val="000080"/>
                </a:solidFill>
              </a:rPr>
              <a:t>boolean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 err="1"/>
              <a:t>equalAndPositive</a:t>
            </a:r>
            <a:r>
              <a:rPr lang="nb-NO" sz="2800" dirty="0"/>
              <a:t>(</a:t>
            </a:r>
            <a:r>
              <a:rPr lang="nb-NO" sz="2800" b="1" dirty="0" err="1">
                <a:solidFill>
                  <a:srgbClr val="000080"/>
                </a:solidFill>
              </a:rPr>
              <a:t>int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/>
              <a:t>x, </a:t>
            </a:r>
            <a:r>
              <a:rPr lang="nb-NO" sz="2800" b="1" dirty="0" err="1">
                <a:solidFill>
                  <a:srgbClr val="000080"/>
                </a:solidFill>
              </a:rPr>
              <a:t>int</a:t>
            </a:r>
            <a:r>
              <a:rPr lang="nb-NO" sz="2800" b="1" dirty="0">
                <a:solidFill>
                  <a:srgbClr val="000080"/>
                </a:solidFill>
              </a:rPr>
              <a:t> </a:t>
            </a:r>
            <a:r>
              <a:rPr lang="nb-NO" sz="2800" dirty="0"/>
              <a:t>y)</a:t>
            </a:r>
          </a:p>
          <a:p>
            <a:r>
              <a:rPr lang="nb-NO" sz="2800" dirty="0"/>
              <a:t>{</a:t>
            </a: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(x &lt;= </a:t>
            </a:r>
            <a:r>
              <a:rPr lang="nb-NO" sz="2800" dirty="0">
                <a:solidFill>
                  <a:srgbClr val="0000FF"/>
                </a:solidFill>
              </a:rPr>
              <a:t>0</a:t>
            </a:r>
            <a:r>
              <a:rPr lang="nb-NO" sz="2800" dirty="0"/>
              <a:t>)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 </a:t>
            </a:r>
            <a:r>
              <a:rPr lang="nb-NO" sz="2800" i="1" dirty="0">
                <a:solidFill>
                  <a:srgbClr val="808080"/>
                </a:solidFill>
              </a:rPr>
              <a:t>//T1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//T2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(x==y){</a:t>
            </a:r>
            <a:br>
              <a:rPr lang="nb-NO" sz="2800" dirty="0"/>
            </a:br>
            <a:r>
              <a:rPr lang="nb-NO" sz="2800" dirty="0"/>
              <a:t>        </a:t>
            </a:r>
            <a:r>
              <a:rPr lang="nb-NO" sz="2800" i="1" dirty="0">
                <a:solidFill>
                  <a:srgbClr val="808080"/>
                </a:solidFill>
              </a:rPr>
              <a:t>//T3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//</a:t>
            </a:r>
            <a:r>
              <a:rPr lang="nb-NO" sz="2800" i="1" dirty="0" err="1">
                <a:solidFill>
                  <a:srgbClr val="808080"/>
                </a:solidFill>
              </a:rPr>
              <a:t>infeasible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</a:t>
            </a:r>
            <a:r>
              <a:rPr lang="nb-NO" sz="2800" b="1" dirty="0" err="1">
                <a:solidFill>
                  <a:srgbClr val="000080"/>
                </a:solidFill>
              </a:rPr>
              <a:t>if</a:t>
            </a:r>
            <a:r>
              <a:rPr lang="nb-NO" sz="2800" dirty="0"/>
              <a:t>(y &lt;= </a:t>
            </a:r>
            <a:r>
              <a:rPr lang="nb-NO" sz="2800" dirty="0">
                <a:solidFill>
                  <a:srgbClr val="0000FF"/>
                </a:solidFill>
              </a:rPr>
              <a:t>0</a:t>
            </a:r>
            <a:r>
              <a:rPr lang="nb-NO" sz="2800" dirty="0"/>
              <a:t>)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 </a:t>
            </a:r>
            <a:r>
              <a:rPr lang="nb-NO" sz="2800" i="1" dirty="0">
                <a:solidFill>
                  <a:srgbClr val="808080"/>
                </a:solidFill>
              </a:rPr>
              <a:t>//T4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//T5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   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true</a:t>
            </a:r>
            <a:r>
              <a:rPr lang="nb-NO" sz="2800" dirty="0"/>
              <a:t>;</a:t>
            </a:r>
            <a:br>
              <a:rPr lang="nb-NO" sz="2800" dirty="0"/>
            </a:br>
            <a:r>
              <a:rPr lang="nb-NO" sz="2800" dirty="0"/>
              <a:t>    }</a:t>
            </a:r>
            <a:br>
              <a:rPr lang="nb-NO" sz="2800" dirty="0"/>
            </a:br>
            <a:r>
              <a:rPr lang="nb-NO" sz="2800" dirty="0"/>
              <a:t>    </a:t>
            </a:r>
            <a:r>
              <a:rPr lang="nb-NO" sz="2800" i="1" dirty="0">
                <a:solidFill>
                  <a:srgbClr val="808080"/>
                </a:solidFill>
              </a:rPr>
              <a:t>//T6</a:t>
            </a:r>
            <a:br>
              <a:rPr lang="nb-NO" sz="2800" i="1" dirty="0">
                <a:solidFill>
                  <a:srgbClr val="808080"/>
                </a:solidFill>
              </a:rPr>
            </a:br>
            <a:r>
              <a:rPr lang="nb-NO" sz="2800" i="1" dirty="0">
                <a:solidFill>
                  <a:srgbClr val="808080"/>
                </a:solidFill>
              </a:rPr>
              <a:t>    </a:t>
            </a:r>
            <a:r>
              <a:rPr lang="nb-NO" sz="2800" b="1" dirty="0" err="1">
                <a:solidFill>
                  <a:srgbClr val="000080"/>
                </a:solidFill>
              </a:rPr>
              <a:t>return</a:t>
            </a:r>
            <a:r>
              <a:rPr lang="nb-NO" sz="2800" b="1" dirty="0">
                <a:solidFill>
                  <a:srgbClr val="000080"/>
                </a:solidFill>
              </a:rPr>
              <a:t> false</a:t>
            </a:r>
            <a:r>
              <a:rPr lang="nb-NO" sz="2800" dirty="0"/>
              <a:t>;</a:t>
            </a:r>
            <a:br>
              <a:rPr lang="nb-NO" sz="2800" dirty="0"/>
            </a:br>
            <a:r>
              <a:rPr lang="nb-NO" sz="2800" dirty="0"/>
              <a:t>}</a:t>
            </a:r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50EA76-3D78-9747-80F2-1FA9C1DD9CAA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843167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28691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952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8980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D1AC1D4-142B-4A4A-88D9-623FDC0129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8120" y="3787954"/>
          <a:ext cx="4221479" cy="256032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674846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182211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  <a:gridCol w="1182211">
                  <a:extLst>
                    <a:ext uri="{9D8B030D-6E8A-4147-A177-3AD203B41FA5}">
                      <a16:colId xmlns:a16="http://schemas.microsoft.com/office/drawing/2014/main" val="2212649421"/>
                    </a:ext>
                  </a:extLst>
                </a:gridCol>
                <a:gridCol w="1182211">
                  <a:extLst>
                    <a:ext uri="{9D8B030D-6E8A-4147-A177-3AD203B41FA5}">
                      <a16:colId xmlns:a16="http://schemas.microsoft.com/office/drawing/2014/main" val="852453900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-3, 7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75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308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0"/>
            <a:ext cx="10515600" cy="1325563"/>
          </a:xfrm>
        </p:spPr>
        <p:txBody>
          <a:bodyPr/>
          <a:lstStyle/>
          <a:p>
            <a:r>
              <a:rPr lang="en-US" dirty="0"/>
              <a:t>Population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173480"/>
            <a:ext cx="11597640" cy="2727959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 single population hold up to </a:t>
            </a:r>
            <a:r>
              <a:rPr lang="en-US" sz="3200" i="1" dirty="0"/>
              <a:t>N</a:t>
            </a:r>
            <a:r>
              <a:rPr lang="en-US" sz="3200" dirty="0"/>
              <a:t> tests (</a:t>
            </a:r>
            <a:r>
              <a:rPr lang="en-US" sz="3200" dirty="0" err="1"/>
              <a:t>eg</a:t>
            </a:r>
            <a:r>
              <a:rPr lang="en-US" sz="3200" dirty="0"/>
              <a:t> 10)</a:t>
            </a:r>
          </a:p>
          <a:p>
            <a:r>
              <a:rPr lang="en-US" sz="3200" dirty="0"/>
              <a:t>Tests in a population X have fitness values based </a:t>
            </a:r>
            <a:r>
              <a:rPr lang="en-US" sz="3200" i="1" dirty="0"/>
              <a:t>only</a:t>
            </a:r>
            <a:r>
              <a:rPr lang="en-US" sz="3200" dirty="0"/>
              <a:t> on target X.</a:t>
            </a:r>
          </a:p>
          <a:p>
            <a:r>
              <a:rPr lang="en-US" sz="3200" dirty="0"/>
              <a:t>When adding new test and size become &gt; N, delete worst test</a:t>
            </a:r>
          </a:p>
          <a:p>
            <a:r>
              <a:rPr lang="en-US" sz="3200" dirty="0"/>
              <a:t>When sampling from population, done at random</a:t>
            </a:r>
          </a:p>
          <a:p>
            <a:r>
              <a:rPr lang="en-US" sz="3200" dirty="0"/>
              <a:t>If target gets covered, population shrinks to 1, keeping best test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BB76B1-25E7-2E4C-9793-57476F4B7D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680" y="4138474"/>
          <a:ext cx="4221479" cy="256032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674846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182211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  <a:gridCol w="1182211">
                  <a:extLst>
                    <a:ext uri="{9D8B030D-6E8A-4147-A177-3AD203B41FA5}">
                      <a16:colId xmlns:a16="http://schemas.microsoft.com/office/drawing/2014/main" val="2212649421"/>
                    </a:ext>
                  </a:extLst>
                </a:gridCol>
                <a:gridCol w="1182211">
                  <a:extLst>
                    <a:ext uri="{9D8B030D-6E8A-4147-A177-3AD203B41FA5}">
                      <a16:colId xmlns:a16="http://schemas.microsoft.com/office/drawing/2014/main" val="852453900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-3, 7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7572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6BFD89-33B7-7A4C-BF9A-E4314B60A2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21169" y="4138474"/>
          <a:ext cx="1857057" cy="256032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674846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182211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75729"/>
                  </a:ext>
                </a:extLst>
              </a:tr>
            </a:tbl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D6D49784-CCF6-A047-AE69-16C2888AD455}"/>
              </a:ext>
            </a:extLst>
          </p:cNvPr>
          <p:cNvSpPr/>
          <p:nvPr/>
        </p:nvSpPr>
        <p:spPr>
          <a:xfrm>
            <a:off x="5425440" y="4886758"/>
            <a:ext cx="1679448" cy="108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9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4" y="73772"/>
            <a:ext cx="10515600" cy="1325563"/>
          </a:xfrm>
        </p:spPr>
        <p:txBody>
          <a:bodyPr/>
          <a:lstStyle/>
          <a:p>
            <a:r>
              <a:rPr lang="en-US" dirty="0"/>
              <a:t>Example: Triangle Classification (TC)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141" y="5387787"/>
            <a:ext cx="11698941" cy="1300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 integer numbers (A, B and C) as input representing the length of the </a:t>
            </a:r>
            <a:r>
              <a:rPr lang="en-US" i="1" dirty="0"/>
              <a:t>edges</a:t>
            </a:r>
            <a:r>
              <a:rPr lang="en-US" dirty="0"/>
              <a:t> </a:t>
            </a:r>
          </a:p>
          <a:p>
            <a:r>
              <a:rPr lang="en-US" dirty="0"/>
              <a:t>4 possible outcomes</a:t>
            </a:r>
          </a:p>
          <a:p>
            <a:r>
              <a:rPr lang="en-US" dirty="0"/>
              <a:t>Does the </a:t>
            </a:r>
            <a:r>
              <a:rPr lang="en-US" i="1" dirty="0"/>
              <a:t>system under test</a:t>
            </a:r>
            <a:r>
              <a:rPr lang="en-US" dirty="0"/>
              <a:t> (SUT) give the right answer?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2271" y="2079789"/>
            <a:ext cx="433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2271" y="3101173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82271" y="4122557"/>
            <a:ext cx="402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554505" y="2828783"/>
            <a:ext cx="1178859" cy="11295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4611" y="1403795"/>
            <a:ext cx="2002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Equilateral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4611" y="2454813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Isosceles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4611" y="3505831"/>
            <a:ext cx="1483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4989" y="4446786"/>
            <a:ext cx="2520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a triangle</a:t>
            </a:r>
          </a:p>
        </p:txBody>
      </p:sp>
      <p:pic>
        <p:nvPicPr>
          <p:cNvPr id="1026" name="Picture 2" descr="https://upload.wikimedia.org/wikipedia/commons/thumb/9/96/Triangle.Equilateral.svg/1200px-Triangle.Equilatera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081" y="1338217"/>
            <a:ext cx="794006" cy="7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126" y="2220438"/>
            <a:ext cx="531916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thumb/0/05/Triangle.Obtuse.svg/220px-Triangle.Obtus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081" y="3340913"/>
            <a:ext cx="851663" cy="85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2015403" y="2372177"/>
            <a:ext cx="1539102" cy="90442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11" idx="1"/>
          </p:cNvCxnSpPr>
          <p:nvPr/>
        </p:nvCxnSpPr>
        <p:spPr>
          <a:xfrm>
            <a:off x="4733364" y="3393560"/>
            <a:ext cx="1471625" cy="13456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10" idx="1"/>
          </p:cNvCxnSpPr>
          <p:nvPr/>
        </p:nvCxnSpPr>
        <p:spPr>
          <a:xfrm>
            <a:off x="4733364" y="3393560"/>
            <a:ext cx="1461247" cy="40465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9" idx="1"/>
          </p:cNvCxnSpPr>
          <p:nvPr/>
        </p:nvCxnSpPr>
        <p:spPr>
          <a:xfrm flipV="1">
            <a:off x="4733364" y="2747201"/>
            <a:ext cx="1461247" cy="64635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8" idx="1"/>
          </p:cNvCxnSpPr>
          <p:nvPr/>
        </p:nvCxnSpPr>
        <p:spPr>
          <a:xfrm flipV="1">
            <a:off x="4733364" y="1696183"/>
            <a:ext cx="1461247" cy="16973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3"/>
            <a:endCxn id="7" idx="1"/>
          </p:cNvCxnSpPr>
          <p:nvPr/>
        </p:nvCxnSpPr>
        <p:spPr>
          <a:xfrm flipV="1">
            <a:off x="1997769" y="3393560"/>
            <a:ext cx="1556736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3"/>
          </p:cNvCxnSpPr>
          <p:nvPr/>
        </p:nvCxnSpPr>
        <p:spPr>
          <a:xfrm flipV="1">
            <a:off x="1984945" y="3505831"/>
            <a:ext cx="1569560" cy="90911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/>
          <p:cNvSpPr txBox="1"/>
          <p:nvPr/>
        </p:nvSpPr>
        <p:spPr>
          <a:xfrm>
            <a:off x="4722986" y="169618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78370" y="170082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989844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022D-2E09-D34B-952B-CD8488AC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02862"/>
            <a:ext cx="4572000" cy="1358484"/>
          </a:xfrm>
        </p:spPr>
        <p:txBody>
          <a:bodyPr/>
          <a:lstStyle/>
          <a:p>
            <a:r>
              <a:rPr lang="en-US" dirty="0"/>
              <a:t>4th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C324-5CE7-4F43-AFA7-12E9FC9C2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143000"/>
            <a:ext cx="11445240" cy="24384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Could sample at random with P</a:t>
            </a:r>
          </a:p>
          <a:p>
            <a:r>
              <a:rPr lang="en-US" sz="3200" dirty="0"/>
              <a:t>Could </a:t>
            </a:r>
            <a:r>
              <a:rPr lang="en-US" sz="3200" dirty="0" err="1"/>
              <a:t>copy&amp;mutate</a:t>
            </a:r>
            <a:r>
              <a:rPr lang="en-US" sz="3200" dirty="0"/>
              <a:t> from existing population with 1-P</a:t>
            </a:r>
          </a:p>
          <a:p>
            <a:r>
              <a:rPr lang="en-US" sz="3200" dirty="0"/>
              <a:t>As all covered but T3, can only use T3 for sampling</a:t>
            </a:r>
          </a:p>
          <a:p>
            <a:r>
              <a:rPr lang="en-US" sz="3200" dirty="0"/>
              <a:t>Assume mutating &lt;1,7&gt; with a x+2, giving &lt;3,7&gt;</a:t>
            </a:r>
          </a:p>
          <a:p>
            <a:r>
              <a:rPr lang="en-US" sz="3200" dirty="0"/>
              <a:t>Added only to population for T3, as others are covered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656E3C-E000-C547-B8A5-5352642B6DD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7063" y="3925359"/>
          <a:ext cx="1857057" cy="256032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674846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182211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7572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26927D-5504-634A-B72F-5909D77F421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67471" y="3925359"/>
          <a:ext cx="3153569" cy="256032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700225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226672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  <a:gridCol w="1226672">
                  <a:extLst>
                    <a:ext uri="{9D8B030D-6E8A-4147-A177-3AD203B41FA5}">
                      <a16:colId xmlns:a16="http://schemas.microsoft.com/office/drawing/2014/main" val="4070356443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75729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06FAAFF8-94FE-CD49-A33A-261175988EB6}"/>
              </a:ext>
            </a:extLst>
          </p:cNvPr>
          <p:cNvSpPr/>
          <p:nvPr/>
        </p:nvSpPr>
        <p:spPr>
          <a:xfrm>
            <a:off x="2986071" y="4661858"/>
            <a:ext cx="1679448" cy="108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38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1619-35EB-8744-8D8E-67A05A99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</p:spPr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8FD2-0ECA-3847-B3E4-1860F464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234440"/>
            <a:ext cx="11033760" cy="1264920"/>
          </a:xfrm>
        </p:spPr>
        <p:txBody>
          <a:bodyPr>
            <a:normAutofit/>
          </a:bodyPr>
          <a:lstStyle/>
          <a:p>
            <a:r>
              <a:rPr lang="en-US" sz="3200" dirty="0"/>
              <a:t>Assume adding &lt;7,7&gt;, which would cover T3 and T5</a:t>
            </a:r>
          </a:p>
          <a:p>
            <a:r>
              <a:rPr lang="en-US" sz="3200" dirty="0"/>
              <a:t>T3 will then be shrunk to single individual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EFCDA7-4E33-A746-ACC8-D264FFACFC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9751" y="2801937"/>
          <a:ext cx="3153569" cy="256032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700225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226672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  <a:gridCol w="1226672">
                  <a:extLst>
                    <a:ext uri="{9D8B030D-6E8A-4147-A177-3AD203B41FA5}">
                      <a16:colId xmlns:a16="http://schemas.microsoft.com/office/drawing/2014/main" val="4070356443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75729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735F842B-8269-9448-BF0D-57A7CD7A95D6}"/>
              </a:ext>
            </a:extLst>
          </p:cNvPr>
          <p:cNvSpPr/>
          <p:nvPr/>
        </p:nvSpPr>
        <p:spPr>
          <a:xfrm>
            <a:off x="4593891" y="3538436"/>
            <a:ext cx="1679448" cy="108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A39CC6-0173-BC4E-8F28-ABDC30A4314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63910" y="2801937"/>
          <a:ext cx="4601371" cy="384048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735574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288599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  <a:gridCol w="1288599">
                  <a:extLst>
                    <a:ext uri="{9D8B030D-6E8A-4147-A177-3AD203B41FA5}">
                      <a16:colId xmlns:a16="http://schemas.microsoft.com/office/drawing/2014/main" val="4070356443"/>
                    </a:ext>
                  </a:extLst>
                </a:gridCol>
                <a:gridCol w="1288599">
                  <a:extLst>
                    <a:ext uri="{9D8B030D-6E8A-4147-A177-3AD203B41FA5}">
                      <a16:colId xmlns:a16="http://schemas.microsoft.com/office/drawing/2014/main" val="160540977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7, 7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75729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7, 7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901630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7, 7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97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617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77C8-EB2A-1B47-B278-9B19B6F12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631"/>
            <a:ext cx="10515600" cy="1325563"/>
          </a:xfrm>
        </p:spPr>
        <p:txBody>
          <a:bodyPr/>
          <a:lstStyle/>
          <a:p>
            <a:r>
              <a:rPr lang="en-US" dirty="0"/>
              <a:t>Population Size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A9E2-F516-CB45-A1F6-0075EE3A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11194"/>
            <a:ext cx="11704320" cy="1831975"/>
          </a:xfrm>
        </p:spPr>
        <p:txBody>
          <a:bodyPr>
            <a:normAutofit/>
          </a:bodyPr>
          <a:lstStyle/>
          <a:p>
            <a:r>
              <a:rPr lang="en-US" sz="3600" dirty="0"/>
              <a:t>Assume limit N=5</a:t>
            </a:r>
          </a:p>
          <a:p>
            <a:r>
              <a:rPr lang="en-US" sz="3600" dirty="0"/>
              <a:t>When population too large, need to shrink, based on fitness</a:t>
            </a:r>
          </a:p>
          <a:p>
            <a:r>
              <a:rPr lang="en-US" sz="3600" dirty="0" err="1"/>
              <a:t>Eg</a:t>
            </a:r>
            <a:r>
              <a:rPr lang="en-US" sz="3600" dirty="0"/>
              <a:t>, a new &lt;6,7&gt; would replace the very bad &lt;42,1000&gt;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48248F-DA08-8346-9CF4-2DFBC9A605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2240" y="3574839"/>
          <a:ext cx="6537959" cy="64008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669932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945508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4070356443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81594785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57831375"/>
                    </a:ext>
                  </a:extLst>
                </a:gridCol>
                <a:gridCol w="1082039">
                  <a:extLst>
                    <a:ext uri="{9D8B030D-6E8A-4147-A177-3AD203B41FA5}">
                      <a16:colId xmlns:a16="http://schemas.microsoft.com/office/drawing/2014/main" val="3809517393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42, 1000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4, 1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5, 2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EC89F8-95A0-EC4F-8CD9-CAB529AD23A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82240" y="5647479"/>
          <a:ext cx="6537959" cy="64008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669932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945508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4070356443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815947854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57831375"/>
                    </a:ext>
                  </a:extLst>
                </a:gridCol>
                <a:gridCol w="1082039">
                  <a:extLst>
                    <a:ext uri="{9D8B030D-6E8A-4147-A177-3AD203B41FA5}">
                      <a16:colId xmlns:a16="http://schemas.microsoft.com/office/drawing/2014/main" val="3809517393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6, 7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4, 1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5, 2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</a:tbl>
          </a:graphicData>
        </a:graphic>
      </p:graphicFrame>
      <p:sp>
        <p:nvSpPr>
          <p:cNvPr id="6" name="Down Arrow 5">
            <a:extLst>
              <a:ext uri="{FF2B5EF4-FFF2-40B4-BE49-F238E27FC236}">
                <a16:creationId xmlns:a16="http://schemas.microsoft.com/office/drawing/2014/main" id="{C8B54F73-D036-454D-8CEE-5295C9CEFDFC}"/>
              </a:ext>
            </a:extLst>
          </p:cNvPr>
          <p:cNvSpPr/>
          <p:nvPr/>
        </p:nvSpPr>
        <p:spPr>
          <a:xfrm>
            <a:off x="5651753" y="4446589"/>
            <a:ext cx="873251" cy="8717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55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Feedback-directed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719" y="1432560"/>
            <a:ext cx="11731110" cy="512192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If target is </a:t>
            </a:r>
            <a:r>
              <a:rPr lang="en-US" sz="3200" i="1" dirty="0"/>
              <a:t>infeasible, </a:t>
            </a:r>
            <a:r>
              <a:rPr lang="en-US" sz="3200" dirty="0"/>
              <a:t>waste of time sampling from its population</a:t>
            </a:r>
          </a:p>
          <a:p>
            <a:r>
              <a:rPr lang="en-US" sz="3200" dirty="0"/>
              <a:t>But not possible to determine if target is infeasible</a:t>
            </a:r>
          </a:p>
          <a:p>
            <a:r>
              <a:rPr lang="en-US" sz="3200" dirty="0"/>
              <a:t>Solution:</a:t>
            </a:r>
          </a:p>
          <a:p>
            <a:pPr lvl="1"/>
            <a:r>
              <a:rPr lang="en-US" sz="2800" dirty="0"/>
              <a:t>Add counter to each population, initialized to 0</a:t>
            </a:r>
          </a:p>
          <a:p>
            <a:pPr lvl="1"/>
            <a:r>
              <a:rPr lang="en-US" sz="2800" dirty="0"/>
              <a:t>Each time sampling from population, increase counter by 1</a:t>
            </a:r>
          </a:p>
          <a:p>
            <a:pPr lvl="1"/>
            <a:r>
              <a:rPr lang="en-US" sz="2800" dirty="0"/>
              <a:t>New better test added to population? Reset counter to 0</a:t>
            </a:r>
          </a:p>
          <a:p>
            <a:pPr lvl="1"/>
            <a:r>
              <a:rPr lang="en-US" sz="2800" dirty="0"/>
              <a:t>When choosing population to sample, </a:t>
            </a:r>
            <a:r>
              <a:rPr lang="en-US" sz="2800" i="1" dirty="0"/>
              <a:t>instead of </a:t>
            </a:r>
            <a:r>
              <a:rPr lang="en-US" sz="2800" dirty="0"/>
              <a:t>random, choose </a:t>
            </a:r>
            <a:r>
              <a:rPr lang="en-US" sz="2800" i="1" dirty="0"/>
              <a:t>lowest counter</a:t>
            </a:r>
          </a:p>
          <a:p>
            <a:r>
              <a:rPr lang="en-US" sz="3200" dirty="0"/>
              <a:t>Effects: concentrate search on targets for which we get fitness improvements</a:t>
            </a:r>
          </a:p>
          <a:p>
            <a:pPr lvl="1"/>
            <a:r>
              <a:rPr lang="en-US" sz="2800" dirty="0"/>
              <a:t>After a while, never sample again from populations for infeasible targets</a:t>
            </a:r>
          </a:p>
        </p:txBody>
      </p:sp>
    </p:spTree>
    <p:extLst>
      <p:ext uri="{BB962C8B-B14F-4D97-AF65-F5344CB8AC3E}">
        <p14:creationId xmlns:p14="http://schemas.microsoft.com/office/powerpoint/2010/main" val="2221954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037"/>
            <a:ext cx="10515600" cy="990283"/>
          </a:xfrm>
        </p:spPr>
        <p:txBody>
          <a:bodyPr/>
          <a:lstStyle/>
          <a:p>
            <a:r>
              <a:rPr lang="en-US" dirty="0"/>
              <a:t>Exploration vs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570" y="1371600"/>
            <a:ext cx="10954230" cy="530352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Beginning of search, want to explore large parts of search landscape</a:t>
            </a:r>
          </a:p>
          <a:p>
            <a:r>
              <a:rPr lang="en-US" sz="3200" dirty="0"/>
              <a:t>Later in the search, concentrate to improve current best tests</a:t>
            </a:r>
          </a:p>
          <a:p>
            <a:pPr lvl="1"/>
            <a:r>
              <a:rPr lang="en-US" sz="2800" dirty="0"/>
              <a:t>Not much left time to try new different tests</a:t>
            </a:r>
          </a:p>
          <a:p>
            <a:r>
              <a:rPr lang="en-US" sz="3200" dirty="0"/>
              <a:t>This is controlled by 2 main parameters: sampling </a:t>
            </a:r>
            <a:r>
              <a:rPr lang="en-US" sz="3200" i="1" dirty="0"/>
              <a:t>P</a:t>
            </a:r>
            <a:r>
              <a:rPr lang="en-US" sz="3200" dirty="0"/>
              <a:t>, population size </a:t>
            </a:r>
            <a:r>
              <a:rPr lang="en-US" sz="3200" i="1" dirty="0"/>
              <a:t>N</a:t>
            </a:r>
          </a:p>
          <a:p>
            <a:r>
              <a:rPr lang="en-US" sz="3200" i="1" dirty="0"/>
              <a:t>Parameter Control</a:t>
            </a:r>
            <a:r>
              <a:rPr lang="en-US" sz="3200" dirty="0"/>
              <a:t>: during search, decrease </a:t>
            </a:r>
            <a:r>
              <a:rPr lang="en-US" sz="3200" i="1" dirty="0"/>
              <a:t>P</a:t>
            </a:r>
            <a:r>
              <a:rPr lang="en-US" sz="3200" dirty="0"/>
              <a:t> and </a:t>
            </a:r>
            <a:r>
              <a:rPr lang="en-US" sz="3200" i="1" dirty="0"/>
              <a:t>N</a:t>
            </a:r>
          </a:p>
          <a:p>
            <a:pPr lvl="1"/>
            <a:r>
              <a:rPr lang="en-US" sz="2800" dirty="0"/>
              <a:t>Similar to Simulated Annealing</a:t>
            </a:r>
          </a:p>
          <a:p>
            <a:pPr lvl="1"/>
            <a:r>
              <a:rPr lang="en-US" sz="2800" dirty="0"/>
              <a:t>When </a:t>
            </a:r>
            <a:r>
              <a:rPr lang="en-US" sz="2800" i="1" dirty="0"/>
              <a:t>N</a:t>
            </a:r>
            <a:r>
              <a:rPr lang="en-US" sz="2800" dirty="0"/>
              <a:t> shrink, remove worst test</a:t>
            </a:r>
          </a:p>
          <a:p>
            <a:r>
              <a:rPr lang="en-US" sz="3200" dirty="0"/>
              <a:t>Example:</a:t>
            </a:r>
          </a:p>
          <a:p>
            <a:pPr lvl="1"/>
            <a:r>
              <a:rPr lang="en-US" sz="2800" dirty="0"/>
              <a:t>0% search budget: P=1 -&gt; practically random testing</a:t>
            </a:r>
          </a:p>
          <a:p>
            <a:pPr lvl="1"/>
            <a:r>
              <a:rPr lang="en-US" sz="2800" dirty="0"/>
              <a:t>25% search budget: P=0.5, N=10 -&gt; population based search, with still some random sampling</a:t>
            </a:r>
          </a:p>
          <a:p>
            <a:pPr lvl="1"/>
            <a:r>
              <a:rPr lang="en-US" sz="2800" dirty="0"/>
              <a:t>50% search budget: P=0, N=1 -&gt; no random sampling, concentrate on single individual per target </a:t>
            </a:r>
          </a:p>
        </p:txBody>
      </p:sp>
    </p:spTree>
    <p:extLst>
      <p:ext uri="{BB962C8B-B14F-4D97-AF65-F5344CB8AC3E}">
        <p14:creationId xmlns:p14="http://schemas.microsoft.com/office/powerpoint/2010/main" val="1730896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B774-F04C-A347-820B-C6B01BD1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Test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6ED0E-46A6-3546-81AB-E6CF7FD11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1566545"/>
            <a:ext cx="8991600" cy="474281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T4 is infeasible… never be covered, but could have gradient to get &lt;1,1&gt;</a:t>
            </a:r>
          </a:p>
          <a:p>
            <a:r>
              <a:rPr lang="en-US" sz="3600" dirty="0"/>
              <a:t>Test suite based only on covered targets, with no duplicates</a:t>
            </a:r>
          </a:p>
          <a:p>
            <a:pPr lvl="1"/>
            <a:r>
              <a:rPr lang="en-US" sz="3200" dirty="0"/>
              <a:t>this means &lt;1,1&gt; will not be part of final test suites</a:t>
            </a:r>
          </a:p>
          <a:p>
            <a:pPr lvl="1"/>
            <a:r>
              <a:rPr lang="en-US" sz="3200" dirty="0"/>
              <a:t>there are duplicates for &lt;1,7&gt; and &lt;7,7&gt;</a:t>
            </a:r>
          </a:p>
          <a:p>
            <a:r>
              <a:rPr lang="en-US" sz="3600" dirty="0"/>
              <a:t>Final suite contains 3 tests: </a:t>
            </a:r>
            <a:r>
              <a:rPr lang="en-US" sz="3600" b="1" dirty="0"/>
              <a:t>&lt;-5,-2&gt; &lt;1,7&gt; &lt;7,7&gt;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AC2548-B9C9-4B43-912F-F00422C566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85190" y="2892108"/>
          <a:ext cx="2024173" cy="3840480"/>
        </p:xfrm>
        <a:graphic>
          <a:graphicData uri="http://schemas.openxmlformats.org/drawingml/2006/table">
            <a:tbl>
              <a:tblPr firstCol="1">
                <a:tableStyleId>{EB9631B5-78F2-41C9-869B-9F39066F8104}</a:tableStyleId>
              </a:tblPr>
              <a:tblGrid>
                <a:gridCol w="735574">
                  <a:extLst>
                    <a:ext uri="{9D8B030D-6E8A-4147-A177-3AD203B41FA5}">
                      <a16:colId xmlns:a16="http://schemas.microsoft.com/office/drawing/2014/main" val="1899777039"/>
                    </a:ext>
                  </a:extLst>
                </a:gridCol>
                <a:gridCol w="1288599">
                  <a:extLst>
                    <a:ext uri="{9D8B030D-6E8A-4147-A177-3AD203B41FA5}">
                      <a16:colId xmlns:a16="http://schemas.microsoft.com/office/drawing/2014/main" val="3022076121"/>
                    </a:ext>
                  </a:extLst>
                </a:gridCol>
              </a:tblGrid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-5, 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16597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765052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7, 7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67475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75729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1, 1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901630"/>
                  </a:ext>
                </a:extLst>
              </a:tr>
              <a:tr h="6002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T5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7, 7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97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865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7D57-B548-7C4D-8377-04EEEFF6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9C15-B72C-804C-B878-D83C83027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Even if a test cover a target X, might not be the best</a:t>
            </a:r>
          </a:p>
          <a:p>
            <a:r>
              <a:rPr lang="en-US" sz="3600" dirty="0"/>
              <a:t>There could be “</a:t>
            </a:r>
            <a:r>
              <a:rPr lang="en-US" sz="3600" i="1" dirty="0"/>
              <a:t>shorter</a:t>
            </a:r>
            <a:r>
              <a:rPr lang="en-US" sz="3600" dirty="0"/>
              <a:t>” test cases</a:t>
            </a:r>
          </a:p>
          <a:p>
            <a:r>
              <a:rPr lang="en-US" sz="3600" dirty="0"/>
              <a:t>Other test cases could cover X </a:t>
            </a:r>
            <a:r>
              <a:rPr lang="en-US" sz="3600" i="1" dirty="0"/>
              <a:t>plus</a:t>
            </a:r>
            <a:r>
              <a:rPr lang="en-US" sz="3600" dirty="0"/>
              <a:t> other targets as well</a:t>
            </a:r>
          </a:p>
          <a:p>
            <a:r>
              <a:rPr lang="en-US" sz="3600" dirty="0"/>
              <a:t>If those tests are generated, those would replace the one stored in the population for X</a:t>
            </a:r>
          </a:p>
        </p:txBody>
      </p:sp>
    </p:spTree>
    <p:extLst>
      <p:ext uri="{BB962C8B-B14F-4D97-AF65-F5344CB8AC3E}">
        <p14:creationId xmlns:p14="http://schemas.microsoft.com/office/powerpoint/2010/main" val="648270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DA681-3D92-9348-9D39-08F3A29B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Databases</a:t>
            </a:r>
          </a:p>
        </p:txBody>
      </p:sp>
    </p:spTree>
    <p:extLst>
      <p:ext uri="{BB962C8B-B14F-4D97-AF65-F5344CB8AC3E}">
        <p14:creationId xmlns:p14="http://schemas.microsoft.com/office/powerpoint/2010/main" val="2413771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37F4-4AF8-E846-A648-5503431F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E77A1-15BF-EA48-AB37-6FFA8E908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336" y="1587731"/>
            <a:ext cx="11636298" cy="5080697"/>
          </a:xfrm>
        </p:spPr>
        <p:txBody>
          <a:bodyPr>
            <a:normAutofit/>
          </a:bodyPr>
          <a:lstStyle/>
          <a:p>
            <a:r>
              <a:rPr lang="en-US" sz="3600" dirty="0"/>
              <a:t>Given a DB like </a:t>
            </a:r>
            <a:r>
              <a:rPr lang="en-US" sz="3600" i="1" dirty="0"/>
              <a:t>Postgres</a:t>
            </a:r>
            <a:r>
              <a:rPr lang="en-US" sz="3600" dirty="0"/>
              <a:t>, using </a:t>
            </a:r>
            <a:r>
              <a:rPr lang="en-US" sz="3600" b="1" dirty="0"/>
              <a:t>SQL</a:t>
            </a:r>
            <a:r>
              <a:rPr lang="en-US" sz="3600" dirty="0"/>
              <a:t> to query and modify the DB</a:t>
            </a:r>
          </a:p>
          <a:p>
            <a:r>
              <a:rPr lang="en-US" sz="3600" dirty="0"/>
              <a:t>The execution flow of the SUT can depend on the results of the SQL queries</a:t>
            </a:r>
          </a:p>
          <a:p>
            <a:pPr lvl="1"/>
            <a:r>
              <a:rPr lang="en-US" sz="3200" dirty="0" err="1"/>
              <a:t>eg</a:t>
            </a:r>
            <a:r>
              <a:rPr lang="en-US" sz="3200" dirty="0"/>
              <a:t>, IF statements executing different code blocks if a SQL query returned no data</a:t>
            </a:r>
          </a:p>
          <a:p>
            <a:r>
              <a:rPr lang="en-US" sz="3600" i="1" dirty="0"/>
              <a:t>Branch Distance heuristics does no give any help here</a:t>
            </a:r>
          </a:p>
          <a:p>
            <a:r>
              <a:rPr lang="en-US" sz="3600" dirty="0"/>
              <a:t>To improve coverage, we need to analyze the interactions of the SUT with the DB</a:t>
            </a:r>
          </a:p>
        </p:txBody>
      </p:sp>
    </p:spTree>
    <p:extLst>
      <p:ext uri="{BB962C8B-B14F-4D97-AF65-F5344CB8AC3E}">
        <p14:creationId xmlns:p14="http://schemas.microsoft.com/office/powerpoint/2010/main" val="2238693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C8E-D650-B847-9995-391994CD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0866" y="86916"/>
            <a:ext cx="5984489" cy="1738709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r>
              <a:rPr lang="en-US" i="1" dirty="0" err="1"/>
              <a:t>SpringBoot</a:t>
            </a:r>
            <a:r>
              <a:rPr lang="en-US" dirty="0"/>
              <a:t> + </a:t>
            </a:r>
            <a:r>
              <a:rPr lang="en-US" i="1" dirty="0"/>
              <a:t>Hibernate</a:t>
            </a:r>
            <a:r>
              <a:rPr lang="en-US" dirty="0"/>
              <a:t> for HTTP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C0F60-9A58-D143-A915-0AFA615D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850" y="1825624"/>
            <a:ext cx="5084956" cy="4816933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Need to be run in a servlet container like </a:t>
            </a:r>
            <a:r>
              <a:rPr lang="en-US" sz="3600" i="1" dirty="0"/>
              <a:t>Tomcat</a:t>
            </a:r>
          </a:p>
          <a:p>
            <a:r>
              <a:rPr lang="en-US" sz="3600" dirty="0"/>
              <a:t>2 HTTP endpoints</a:t>
            </a:r>
          </a:p>
          <a:p>
            <a:r>
              <a:rPr lang="en-US" sz="3600" i="1" dirty="0"/>
              <a:t>POST /</a:t>
            </a:r>
            <a:r>
              <a:rPr lang="en-US" sz="3600" i="1" dirty="0" err="1"/>
              <a:t>api</a:t>
            </a:r>
            <a:r>
              <a:rPr lang="en-US" sz="3600" i="1" dirty="0"/>
              <a:t>/foo</a:t>
            </a:r>
          </a:p>
          <a:p>
            <a:pPr lvl="1"/>
            <a:r>
              <a:rPr lang="en-US" sz="3200" dirty="0"/>
              <a:t>create new row in database with a predefined </a:t>
            </a:r>
            <a:r>
              <a:rPr lang="en-US" sz="3200" i="1" dirty="0"/>
              <a:t>x</a:t>
            </a:r>
            <a:r>
              <a:rPr lang="en-US" sz="3200" dirty="0"/>
              <a:t> and </a:t>
            </a:r>
            <a:r>
              <a:rPr lang="en-US" sz="3200" i="1" dirty="0"/>
              <a:t>y</a:t>
            </a:r>
            <a:r>
              <a:rPr lang="en-US" sz="3200" dirty="0"/>
              <a:t> columns</a:t>
            </a:r>
          </a:p>
          <a:p>
            <a:r>
              <a:rPr lang="en-US" sz="3600" i="1" dirty="0"/>
              <a:t>GET /</a:t>
            </a:r>
            <a:r>
              <a:rPr lang="en-US" sz="3600" i="1" dirty="0" err="1"/>
              <a:t>api</a:t>
            </a:r>
            <a:r>
              <a:rPr lang="en-US" sz="3600" i="1" dirty="0"/>
              <a:t>/foo/{x}/{y}</a:t>
            </a:r>
          </a:p>
          <a:p>
            <a:pPr lvl="1"/>
            <a:r>
              <a:rPr lang="en-US" sz="3200" dirty="0"/>
              <a:t>check if there exists any row in database with given </a:t>
            </a:r>
            <a:r>
              <a:rPr lang="en-US" sz="3200" i="1" dirty="0"/>
              <a:t>x</a:t>
            </a:r>
            <a:r>
              <a:rPr lang="en-US" sz="3200" dirty="0"/>
              <a:t> and </a:t>
            </a:r>
            <a:r>
              <a:rPr lang="en-US" sz="3200" i="1" dirty="0"/>
              <a:t>y</a:t>
            </a:r>
            <a:r>
              <a:rPr lang="en-US" sz="3200" dirty="0"/>
              <a:t> passed in the URL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88DBF-C498-0F4C-8877-7A730DA7AC54}"/>
              </a:ext>
            </a:extLst>
          </p:cNvPr>
          <p:cNvSpPr/>
          <p:nvPr/>
        </p:nvSpPr>
        <p:spPr>
          <a:xfrm>
            <a:off x="81776" y="86916"/>
            <a:ext cx="6096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1400" dirty="0">
                <a:latin typeface="Helvetica" pitchFamily="2" charset="0"/>
              </a:rPr>
              <a:t>@</a:t>
            </a:r>
            <a:r>
              <a:rPr lang="nb-NO" sz="1400" dirty="0" err="1">
                <a:latin typeface="Helvetica" pitchFamily="2" charset="0"/>
              </a:rPr>
              <a:t>RestController</a:t>
            </a:r>
            <a:endParaRPr lang="nb-NO" sz="1400" dirty="0">
              <a:latin typeface="Helvetica" pitchFamily="2" charset="0"/>
            </a:endParaRPr>
          </a:p>
          <a:p>
            <a:r>
              <a:rPr lang="nb-NO" sz="1400" dirty="0">
                <a:latin typeface="Helvetica" pitchFamily="2" charset="0"/>
              </a:rPr>
              <a:t>@</a:t>
            </a:r>
            <a:r>
              <a:rPr lang="nb-NO" sz="1400" dirty="0" err="1">
                <a:latin typeface="Helvetica" pitchFamily="2" charset="0"/>
              </a:rPr>
              <a:t>RequestMapping</a:t>
            </a:r>
            <a:r>
              <a:rPr lang="nb-NO" sz="1400" dirty="0">
                <a:latin typeface="Helvetica" pitchFamily="2" charset="0"/>
              </a:rPr>
              <a:t> ( </a:t>
            </a:r>
            <a:r>
              <a:rPr lang="nb-NO" sz="1400" dirty="0" err="1">
                <a:latin typeface="Helvetica" pitchFamily="2" charset="0"/>
              </a:rPr>
              <a:t>path</a:t>
            </a:r>
            <a:r>
              <a:rPr lang="nb-NO" sz="1400" dirty="0">
                <a:latin typeface="Helvetica" pitchFamily="2" charset="0"/>
              </a:rPr>
              <a:t> = </a:t>
            </a:r>
            <a:r>
              <a:rPr lang="nb-NO" sz="1400" dirty="0">
                <a:solidFill>
                  <a:srgbClr val="9A0000"/>
                </a:solidFill>
                <a:latin typeface="Helvetica" pitchFamily="2" charset="0"/>
              </a:rPr>
              <a:t>"/</a:t>
            </a:r>
            <a:r>
              <a:rPr lang="nb-NO" sz="1400" dirty="0" err="1">
                <a:solidFill>
                  <a:srgbClr val="9A0000"/>
                </a:solidFill>
                <a:latin typeface="Helvetica" pitchFamily="2" charset="0"/>
              </a:rPr>
              <a:t>api</a:t>
            </a:r>
            <a:r>
              <a:rPr lang="nb-NO" sz="1400" dirty="0">
                <a:solidFill>
                  <a:srgbClr val="9A0000"/>
                </a:solidFill>
                <a:latin typeface="Helvetica" pitchFamily="2" charset="0"/>
              </a:rPr>
              <a:t>/</a:t>
            </a:r>
            <a:r>
              <a:rPr lang="nb-NO" sz="1400" dirty="0" err="1">
                <a:solidFill>
                  <a:srgbClr val="9A0000"/>
                </a:solidFill>
                <a:latin typeface="Helvetica" pitchFamily="2" charset="0"/>
              </a:rPr>
              <a:t>foo</a:t>
            </a:r>
            <a:r>
              <a:rPr lang="nb-NO" sz="1400" dirty="0">
                <a:solidFill>
                  <a:srgbClr val="9A0000"/>
                </a:solidFill>
                <a:latin typeface="Helvetica" pitchFamily="2" charset="0"/>
              </a:rPr>
              <a:t>" </a:t>
            </a:r>
            <a:r>
              <a:rPr lang="nb-NO" sz="1400" dirty="0">
                <a:latin typeface="Helvetica" pitchFamily="2" charset="0"/>
              </a:rPr>
              <a:t>)</a:t>
            </a:r>
          </a:p>
          <a:p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public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class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solidFill>
                  <a:srgbClr val="000000"/>
                </a:solidFill>
                <a:latin typeface="Helvetica" pitchFamily="2" charset="0"/>
              </a:rPr>
              <a:t>FooRest</a:t>
            </a:r>
            <a:r>
              <a:rPr lang="nb-NO" sz="1400" dirty="0">
                <a:solidFill>
                  <a:srgbClr val="000000"/>
                </a:solidFill>
                <a:latin typeface="Helvetica" pitchFamily="2" charset="0"/>
              </a:rPr>
              <a:t> {</a:t>
            </a:r>
            <a:endParaRPr lang="nb-NO" sz="1400" dirty="0">
              <a:solidFill>
                <a:srgbClr val="80005A"/>
              </a:solidFill>
              <a:latin typeface="Helvetica" pitchFamily="2" charset="0"/>
            </a:endParaRPr>
          </a:p>
          <a:p>
            <a:r>
              <a:rPr lang="nb-NO" sz="1400" dirty="0">
                <a:latin typeface="Helvetica" pitchFamily="2" charset="0"/>
              </a:rPr>
              <a:t>  @</a:t>
            </a:r>
            <a:r>
              <a:rPr lang="nb-NO" sz="1400" dirty="0" err="1">
                <a:latin typeface="Helvetica" pitchFamily="2" charset="0"/>
              </a:rPr>
              <a:t>Autowired</a:t>
            </a:r>
            <a:r>
              <a:rPr lang="nb-NO" sz="1400" dirty="0">
                <a:latin typeface="Helvetica" pitchFamily="2" charset="0"/>
              </a:rPr>
              <a:t> 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private </a:t>
            </a:r>
            <a:r>
              <a:rPr lang="nb-NO" sz="1400" dirty="0" err="1">
                <a:latin typeface="Helvetica" pitchFamily="2" charset="0"/>
              </a:rPr>
              <a:t>FooRepository</a:t>
            </a:r>
            <a:r>
              <a:rPr lang="nb-NO" sz="1400" dirty="0">
                <a:latin typeface="Helvetica" pitchFamily="2" charset="0"/>
              </a:rPr>
              <a:t> </a:t>
            </a:r>
            <a:r>
              <a:rPr lang="nb-NO" sz="1400" dirty="0" err="1">
                <a:latin typeface="Helvetica" pitchFamily="2" charset="0"/>
              </a:rPr>
              <a:t>repo</a:t>
            </a:r>
            <a:r>
              <a:rPr lang="nb-NO" sz="1400" dirty="0">
                <a:latin typeface="Helvetica" pitchFamily="2" charset="0"/>
              </a:rPr>
              <a:t> ;</a:t>
            </a:r>
          </a:p>
          <a:p>
            <a:endParaRPr lang="nb-NO" sz="1400" dirty="0">
              <a:latin typeface="Helvetica" pitchFamily="2" charset="0"/>
            </a:endParaRPr>
          </a:p>
          <a:p>
            <a:r>
              <a:rPr lang="nb-NO" sz="1400" dirty="0">
                <a:latin typeface="Helvetica" pitchFamily="2" charset="0"/>
              </a:rPr>
              <a:t>  @</a:t>
            </a:r>
            <a:r>
              <a:rPr lang="nb-NO" sz="1400" dirty="0" err="1">
                <a:latin typeface="Helvetica" pitchFamily="2" charset="0"/>
              </a:rPr>
              <a:t>RequestMapping</a:t>
            </a:r>
            <a:r>
              <a:rPr lang="nb-NO" sz="1400" dirty="0">
                <a:latin typeface="Helvetica" pitchFamily="2" charset="0"/>
              </a:rPr>
              <a:t> ( </a:t>
            </a:r>
            <a:r>
              <a:rPr lang="nb-NO" sz="1400" dirty="0" err="1">
                <a:latin typeface="Helvetica" pitchFamily="2" charset="0"/>
              </a:rPr>
              <a:t>method</a:t>
            </a:r>
            <a:r>
              <a:rPr lang="nb-NO" sz="1400" dirty="0">
                <a:latin typeface="Helvetica" pitchFamily="2" charset="0"/>
              </a:rPr>
              <a:t> = </a:t>
            </a:r>
            <a:r>
              <a:rPr lang="nb-NO" sz="1400" dirty="0" err="1">
                <a:latin typeface="Helvetica" pitchFamily="2" charset="0"/>
              </a:rPr>
              <a:t>RequestMethod.POST</a:t>
            </a:r>
            <a:r>
              <a:rPr lang="nb-NO" sz="1400" dirty="0">
                <a:latin typeface="Helvetica" pitchFamily="2" charset="0"/>
              </a:rPr>
              <a:t> ) </a:t>
            </a:r>
          </a:p>
          <a:p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public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void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>
                <a:latin typeface="Helvetica" pitchFamily="2" charset="0"/>
              </a:rPr>
              <a:t>post( ) {</a:t>
            </a:r>
          </a:p>
          <a:p>
            <a:r>
              <a:rPr lang="nb-NO" sz="1400" dirty="0">
                <a:latin typeface="Helvetica" pitchFamily="2" charset="0"/>
              </a:rPr>
              <a:t>      </a:t>
            </a:r>
            <a:r>
              <a:rPr lang="nb-NO" sz="1400" dirty="0" err="1">
                <a:latin typeface="Helvetica" pitchFamily="2" charset="0"/>
              </a:rPr>
              <a:t>FooEntityentity</a:t>
            </a:r>
            <a:r>
              <a:rPr lang="nb-NO" sz="1400" dirty="0">
                <a:latin typeface="Helvetica" pitchFamily="2" charset="0"/>
              </a:rPr>
              <a:t> =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new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latin typeface="Helvetica" pitchFamily="2" charset="0"/>
              </a:rPr>
              <a:t>FooEntity</a:t>
            </a:r>
            <a:r>
              <a:rPr lang="nb-NO" sz="1400" dirty="0">
                <a:latin typeface="Helvetica" pitchFamily="2" charset="0"/>
              </a:rPr>
              <a:t>( ) ;</a:t>
            </a:r>
          </a:p>
          <a:p>
            <a:r>
              <a:rPr lang="nb-NO" sz="1400" dirty="0">
                <a:latin typeface="Helvetica" pitchFamily="2" charset="0"/>
              </a:rPr>
              <a:t>      </a:t>
            </a:r>
            <a:r>
              <a:rPr lang="nb-NO" sz="1400" dirty="0" err="1">
                <a:latin typeface="Helvetica" pitchFamily="2" charset="0"/>
              </a:rPr>
              <a:t>entity.setX</a:t>
            </a:r>
            <a:r>
              <a:rPr lang="nb-NO" sz="1400" dirty="0">
                <a:latin typeface="Helvetica" pitchFamily="2" charset="0"/>
              </a:rPr>
              <a:t> ( 42 ) ;</a:t>
            </a:r>
          </a:p>
          <a:p>
            <a:r>
              <a:rPr lang="nb-NO" sz="1400" dirty="0">
                <a:latin typeface="Helvetica" pitchFamily="2" charset="0"/>
              </a:rPr>
              <a:t>      </a:t>
            </a:r>
            <a:r>
              <a:rPr lang="nb-NO" sz="1400" dirty="0" err="1">
                <a:latin typeface="Helvetica" pitchFamily="2" charset="0"/>
              </a:rPr>
              <a:t>entity.setY</a:t>
            </a:r>
            <a:r>
              <a:rPr lang="nb-NO" sz="1400" dirty="0">
                <a:latin typeface="Helvetica" pitchFamily="2" charset="0"/>
              </a:rPr>
              <a:t> ( 77 ) ;</a:t>
            </a:r>
          </a:p>
          <a:p>
            <a:r>
              <a:rPr lang="nb-NO" sz="1400" dirty="0">
                <a:latin typeface="Helvetica" pitchFamily="2" charset="0"/>
              </a:rPr>
              <a:t>      </a:t>
            </a:r>
            <a:r>
              <a:rPr lang="nb-NO" sz="1400" dirty="0" err="1">
                <a:latin typeface="Helvetica" pitchFamily="2" charset="0"/>
              </a:rPr>
              <a:t>repo.save</a:t>
            </a:r>
            <a:r>
              <a:rPr lang="nb-NO" sz="1400" dirty="0">
                <a:latin typeface="Helvetica" pitchFamily="2" charset="0"/>
              </a:rPr>
              <a:t>(</a:t>
            </a:r>
            <a:r>
              <a:rPr lang="nb-NO" sz="1400" dirty="0" err="1">
                <a:latin typeface="Helvetica" pitchFamily="2" charset="0"/>
              </a:rPr>
              <a:t>entity</a:t>
            </a:r>
            <a:r>
              <a:rPr lang="nb-NO" sz="1400" dirty="0">
                <a:latin typeface="Helvetica" pitchFamily="2" charset="0"/>
              </a:rPr>
              <a:t>) ;</a:t>
            </a:r>
          </a:p>
          <a:p>
            <a:r>
              <a:rPr lang="nb-NO" sz="1400" dirty="0">
                <a:latin typeface="Helvetica" pitchFamily="2" charset="0"/>
              </a:rPr>
              <a:t>  }</a:t>
            </a:r>
          </a:p>
          <a:p>
            <a:endParaRPr lang="nb-NO" sz="1400" dirty="0">
              <a:latin typeface="Helvetica" pitchFamily="2" charset="0"/>
            </a:endParaRPr>
          </a:p>
          <a:p>
            <a:r>
              <a:rPr lang="nb-NO" sz="1400" dirty="0">
                <a:latin typeface="Helvetica" pitchFamily="2" charset="0"/>
              </a:rPr>
              <a:t> @</a:t>
            </a:r>
            <a:r>
              <a:rPr lang="nb-NO" sz="1400" dirty="0" err="1">
                <a:latin typeface="Helvetica" pitchFamily="2" charset="0"/>
              </a:rPr>
              <a:t>RequestMapping</a:t>
            </a:r>
            <a:r>
              <a:rPr lang="nb-NO" sz="1400" dirty="0">
                <a:latin typeface="Helvetica" pitchFamily="2" charset="0"/>
              </a:rPr>
              <a:t>( </a:t>
            </a:r>
            <a:r>
              <a:rPr lang="nb-NO" sz="1400" dirty="0" err="1">
                <a:latin typeface="Helvetica" pitchFamily="2" charset="0"/>
              </a:rPr>
              <a:t>path</a:t>
            </a:r>
            <a:r>
              <a:rPr lang="nb-NO" sz="1400" dirty="0">
                <a:latin typeface="Helvetica" pitchFamily="2" charset="0"/>
              </a:rPr>
              <a:t> = </a:t>
            </a:r>
            <a:r>
              <a:rPr lang="nb-NO" sz="1400" dirty="0">
                <a:solidFill>
                  <a:srgbClr val="9A0000"/>
                </a:solidFill>
                <a:latin typeface="Helvetica" pitchFamily="2" charset="0"/>
              </a:rPr>
              <a:t>" / { x } / { y } " </a:t>
            </a:r>
            <a:r>
              <a:rPr lang="nb-NO" sz="1400" dirty="0">
                <a:latin typeface="Helvetica" pitchFamily="2" charset="0"/>
              </a:rPr>
              <a:t>, </a:t>
            </a:r>
          </a:p>
          <a:p>
            <a:r>
              <a:rPr lang="nb-NO" sz="1400" dirty="0">
                <a:latin typeface="Helvetica" pitchFamily="2" charset="0"/>
              </a:rPr>
              <a:t>                             </a:t>
            </a:r>
            <a:r>
              <a:rPr lang="nb-NO" sz="1400" dirty="0" err="1">
                <a:latin typeface="Helvetica" pitchFamily="2" charset="0"/>
              </a:rPr>
              <a:t>method</a:t>
            </a:r>
            <a:r>
              <a:rPr lang="nb-NO" sz="1400" dirty="0">
                <a:latin typeface="Helvetica" pitchFamily="2" charset="0"/>
              </a:rPr>
              <a:t> = </a:t>
            </a:r>
            <a:r>
              <a:rPr lang="nb-NO" sz="1400" dirty="0" err="1">
                <a:latin typeface="Helvetica" pitchFamily="2" charset="0"/>
              </a:rPr>
              <a:t>RequestMethod.GET</a:t>
            </a:r>
            <a:r>
              <a:rPr lang="nb-NO" sz="1400" dirty="0">
                <a:latin typeface="Helvetica" pitchFamily="2" charset="0"/>
              </a:rPr>
              <a:t>,</a:t>
            </a:r>
          </a:p>
          <a:p>
            <a:r>
              <a:rPr lang="nb-NO" sz="1400" dirty="0">
                <a:latin typeface="Helvetica" pitchFamily="2" charset="0"/>
              </a:rPr>
              <a:t>                             </a:t>
            </a:r>
            <a:r>
              <a:rPr lang="nb-NO" sz="1400" dirty="0" err="1">
                <a:latin typeface="Helvetica" pitchFamily="2" charset="0"/>
              </a:rPr>
              <a:t>produces</a:t>
            </a:r>
            <a:r>
              <a:rPr lang="nb-NO" sz="1400" dirty="0">
                <a:latin typeface="Helvetica" pitchFamily="2" charset="0"/>
              </a:rPr>
              <a:t> = </a:t>
            </a:r>
            <a:r>
              <a:rPr lang="nb-NO" sz="1400" dirty="0" err="1">
                <a:latin typeface="Helvetica" pitchFamily="2" charset="0"/>
              </a:rPr>
              <a:t>MediaType.APPLICATION_JSON_VALUE</a:t>
            </a:r>
            <a:r>
              <a:rPr lang="nb-NO" sz="1400" dirty="0">
                <a:latin typeface="Helvetica" pitchFamily="2" charset="0"/>
              </a:rPr>
              <a:t> )</a:t>
            </a:r>
          </a:p>
          <a:p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public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latin typeface="Helvetica" pitchFamily="2" charset="0"/>
              </a:rPr>
              <a:t>ResponseEntityget</a:t>
            </a:r>
            <a:r>
              <a:rPr lang="nb-NO" sz="1400" dirty="0">
                <a:latin typeface="Helvetica" pitchFamily="2" charset="0"/>
              </a:rPr>
              <a:t> (</a:t>
            </a:r>
          </a:p>
          <a:p>
            <a:r>
              <a:rPr lang="nb-NO" sz="1400" dirty="0">
                <a:latin typeface="Helvetica" pitchFamily="2" charset="0"/>
              </a:rPr>
              <a:t>                           @</a:t>
            </a:r>
            <a:r>
              <a:rPr lang="nb-NO" sz="1400" dirty="0" err="1">
                <a:latin typeface="Helvetica" pitchFamily="2" charset="0"/>
              </a:rPr>
              <a:t>PathVariable</a:t>
            </a:r>
            <a:r>
              <a:rPr lang="nb-NO" sz="1400" dirty="0">
                <a:latin typeface="Helvetica" pitchFamily="2" charset="0"/>
              </a:rPr>
              <a:t> (</a:t>
            </a:r>
            <a:r>
              <a:rPr lang="nb-NO" sz="1400" dirty="0">
                <a:solidFill>
                  <a:srgbClr val="9A0000"/>
                </a:solidFill>
                <a:latin typeface="Helvetica" pitchFamily="2" charset="0"/>
              </a:rPr>
              <a:t>"x"</a:t>
            </a:r>
            <a:r>
              <a:rPr lang="nb-NO" sz="1400" dirty="0">
                <a:latin typeface="Helvetica" pitchFamily="2" charset="0"/>
              </a:rPr>
              <a:t>)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int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>
                <a:latin typeface="Helvetica" pitchFamily="2" charset="0"/>
              </a:rPr>
              <a:t>x,</a:t>
            </a:r>
          </a:p>
          <a:p>
            <a:r>
              <a:rPr lang="nb-NO" sz="1400" dirty="0">
                <a:latin typeface="Helvetica" pitchFamily="2" charset="0"/>
              </a:rPr>
              <a:t>                           @</a:t>
            </a:r>
            <a:r>
              <a:rPr lang="nb-NO" sz="1400" dirty="0" err="1">
                <a:latin typeface="Helvetica" pitchFamily="2" charset="0"/>
              </a:rPr>
              <a:t>PathVariable</a:t>
            </a:r>
            <a:r>
              <a:rPr lang="nb-NO" sz="1400" dirty="0">
                <a:latin typeface="Helvetica" pitchFamily="2" charset="0"/>
              </a:rPr>
              <a:t> (</a:t>
            </a:r>
            <a:r>
              <a:rPr lang="nb-NO" sz="1400" dirty="0">
                <a:solidFill>
                  <a:srgbClr val="9A0000"/>
                </a:solidFill>
                <a:latin typeface="Helvetica" pitchFamily="2" charset="0"/>
              </a:rPr>
              <a:t>"y"</a:t>
            </a:r>
            <a:r>
              <a:rPr lang="nb-NO" sz="1400" dirty="0">
                <a:latin typeface="Helvetica" pitchFamily="2" charset="0"/>
              </a:rPr>
              <a:t>)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int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>
                <a:latin typeface="Helvetica" pitchFamily="2" charset="0"/>
              </a:rPr>
              <a:t>y) {</a:t>
            </a:r>
          </a:p>
          <a:p>
            <a:r>
              <a:rPr lang="nb-NO" sz="1400" dirty="0">
                <a:latin typeface="Helvetica" pitchFamily="2" charset="0"/>
              </a:rPr>
              <a:t>      List&lt;</a:t>
            </a:r>
            <a:r>
              <a:rPr lang="nb-NO" sz="1400" dirty="0" err="1">
                <a:latin typeface="Helvetica" pitchFamily="2" charset="0"/>
              </a:rPr>
              <a:t>FooEntity</a:t>
            </a:r>
            <a:r>
              <a:rPr lang="nb-NO" sz="1400" dirty="0">
                <a:latin typeface="Helvetica" pitchFamily="2" charset="0"/>
              </a:rPr>
              <a:t>&gt;  list = </a:t>
            </a:r>
            <a:r>
              <a:rPr lang="nb-NO" sz="1400" dirty="0" err="1">
                <a:latin typeface="Helvetica" pitchFamily="2" charset="0"/>
              </a:rPr>
              <a:t>repo.findByXIsAndYIs</a:t>
            </a:r>
            <a:r>
              <a:rPr lang="nb-NO" sz="1400" dirty="0">
                <a:latin typeface="Helvetica" pitchFamily="2" charset="0"/>
              </a:rPr>
              <a:t>( x , y ) ;</a:t>
            </a:r>
          </a:p>
          <a:p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     i f </a:t>
            </a:r>
            <a:r>
              <a:rPr lang="nb-NO" sz="1400" dirty="0">
                <a:latin typeface="Helvetica" pitchFamily="2" charset="0"/>
              </a:rPr>
              <a:t>( </a:t>
            </a:r>
            <a:r>
              <a:rPr lang="nb-NO" sz="1400" dirty="0" err="1">
                <a:latin typeface="Helvetica" pitchFamily="2" charset="0"/>
              </a:rPr>
              <a:t>list.isEmpty</a:t>
            </a:r>
            <a:r>
              <a:rPr lang="nb-NO" sz="1400" dirty="0">
                <a:latin typeface="Helvetica" pitchFamily="2" charset="0"/>
              </a:rPr>
              <a:t>( ) )</a:t>
            </a:r>
          </a:p>
          <a:p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         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return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latin typeface="Helvetica" pitchFamily="2" charset="0"/>
              </a:rPr>
              <a:t>ResponseEntity.status</a:t>
            </a:r>
            <a:r>
              <a:rPr lang="nb-NO" sz="1400" dirty="0">
                <a:latin typeface="Helvetica" pitchFamily="2" charset="0"/>
              </a:rPr>
              <a:t>(400).</a:t>
            </a:r>
            <a:r>
              <a:rPr lang="nb-NO" sz="1400" dirty="0" err="1">
                <a:latin typeface="Helvetica" pitchFamily="2" charset="0"/>
              </a:rPr>
              <a:t>build</a:t>
            </a:r>
            <a:r>
              <a:rPr lang="nb-NO" sz="1400" dirty="0">
                <a:latin typeface="Helvetica" pitchFamily="2" charset="0"/>
              </a:rPr>
              <a:t>( ) ;</a:t>
            </a:r>
          </a:p>
          <a:p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     e l s e</a:t>
            </a:r>
          </a:p>
          <a:p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        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return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latin typeface="Helvetica" pitchFamily="2" charset="0"/>
              </a:rPr>
              <a:t>ResponseEntity.status</a:t>
            </a:r>
            <a:r>
              <a:rPr lang="nb-NO" sz="1400" dirty="0">
                <a:latin typeface="Helvetica" pitchFamily="2" charset="0"/>
              </a:rPr>
              <a:t>(200).</a:t>
            </a:r>
            <a:r>
              <a:rPr lang="nb-NO" sz="1400" dirty="0" err="1">
                <a:latin typeface="Helvetica" pitchFamily="2" charset="0"/>
              </a:rPr>
              <a:t>build</a:t>
            </a:r>
            <a:r>
              <a:rPr lang="nb-NO" sz="1400" dirty="0">
                <a:latin typeface="Helvetica" pitchFamily="2" charset="0"/>
              </a:rPr>
              <a:t>( ) ;</a:t>
            </a:r>
          </a:p>
          <a:p>
            <a:r>
              <a:rPr lang="nb-NO" sz="1400" dirty="0">
                <a:latin typeface="Helvetica" pitchFamily="2" charset="0"/>
              </a:rPr>
              <a:t>   }</a:t>
            </a:r>
          </a:p>
          <a:p>
            <a:r>
              <a:rPr lang="nb-NO" sz="1400" dirty="0">
                <a:latin typeface="Helvetica" pitchFamily="2" charset="0"/>
              </a:rPr>
              <a:t>}</a:t>
            </a:r>
          </a:p>
          <a:p>
            <a:endParaRPr lang="nb-NO" sz="1400" dirty="0">
              <a:latin typeface="Helvetica" pitchFamily="2" charset="0"/>
            </a:endParaRPr>
          </a:p>
          <a:p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public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interface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latin typeface="Helvetica" pitchFamily="2" charset="0"/>
              </a:rPr>
              <a:t>FooRepository</a:t>
            </a:r>
            <a:r>
              <a:rPr lang="nb-NO" sz="1400" dirty="0">
                <a:latin typeface="Helvetica" pitchFamily="2" charset="0"/>
              </a:rPr>
              <a:t> </a:t>
            </a:r>
            <a:r>
              <a:rPr lang="nb-NO" sz="1400" dirty="0" err="1">
                <a:solidFill>
                  <a:srgbClr val="80005A"/>
                </a:solidFill>
                <a:latin typeface="Helvetica" pitchFamily="2" charset="0"/>
              </a:rPr>
              <a:t>extends</a:t>
            </a:r>
            <a:r>
              <a:rPr lang="nb-NO" sz="14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400" dirty="0" err="1">
                <a:latin typeface="Helvetica" pitchFamily="2" charset="0"/>
              </a:rPr>
              <a:t>CrudRepository</a:t>
            </a:r>
            <a:r>
              <a:rPr lang="nb-NO" sz="1400" dirty="0">
                <a:latin typeface="Helvetica" pitchFamily="2" charset="0"/>
              </a:rPr>
              <a:t>&lt;</a:t>
            </a:r>
            <a:r>
              <a:rPr lang="nb-NO" sz="1400" dirty="0" err="1">
                <a:latin typeface="Helvetica" pitchFamily="2" charset="0"/>
              </a:rPr>
              <a:t>FooEntity</a:t>
            </a:r>
            <a:r>
              <a:rPr lang="nb-NO" sz="1400" dirty="0">
                <a:latin typeface="Helvetica" pitchFamily="2" charset="0"/>
              </a:rPr>
              <a:t>, Long&gt; {</a:t>
            </a:r>
          </a:p>
          <a:p>
            <a:r>
              <a:rPr lang="nb-NO" sz="1400" dirty="0">
                <a:latin typeface="Helvetica" pitchFamily="2" charset="0"/>
              </a:rPr>
              <a:t>     List&lt;</a:t>
            </a:r>
            <a:r>
              <a:rPr lang="nb-NO" sz="1400" dirty="0" err="1">
                <a:latin typeface="Helvetica" pitchFamily="2" charset="0"/>
              </a:rPr>
              <a:t>FooEntity</a:t>
            </a:r>
            <a:r>
              <a:rPr lang="nb-NO" sz="1400" dirty="0">
                <a:latin typeface="Helvetica" pitchFamily="2" charset="0"/>
              </a:rPr>
              <a:t>&gt;  </a:t>
            </a:r>
            <a:r>
              <a:rPr lang="nb-NO" sz="1400" dirty="0" err="1">
                <a:latin typeface="Helvetica" pitchFamily="2" charset="0"/>
              </a:rPr>
              <a:t>findByXIsAndYIs</a:t>
            </a:r>
            <a:r>
              <a:rPr lang="nb-NO" sz="1400" dirty="0">
                <a:latin typeface="Helvetica" pitchFamily="2" charset="0"/>
              </a:rPr>
              <a:t>( </a:t>
            </a:r>
            <a:r>
              <a:rPr lang="nb-NO" sz="1400" dirty="0" err="1">
                <a:latin typeface="Helvetica" pitchFamily="2" charset="0"/>
              </a:rPr>
              <a:t>Integer</a:t>
            </a:r>
            <a:r>
              <a:rPr lang="nb-NO" sz="1400" dirty="0">
                <a:latin typeface="Helvetica" pitchFamily="2" charset="0"/>
              </a:rPr>
              <a:t>  x, </a:t>
            </a:r>
            <a:r>
              <a:rPr lang="nb-NO" sz="1400" dirty="0" err="1">
                <a:latin typeface="Helvetica" pitchFamily="2" charset="0"/>
              </a:rPr>
              <a:t>Integer</a:t>
            </a:r>
            <a:r>
              <a:rPr lang="nb-NO" sz="1400" dirty="0">
                <a:latin typeface="Helvetica" pitchFamily="2" charset="0"/>
              </a:rPr>
              <a:t>  y) ;</a:t>
            </a:r>
          </a:p>
          <a:p>
            <a:r>
              <a:rPr lang="nb-NO" sz="1400" dirty="0">
                <a:latin typeface="Helvetica" pitchFamily="2" charset="0"/>
              </a:rPr>
              <a:t>}</a:t>
            </a:r>
            <a:endParaRPr lang="nb-NO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28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test TC?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9400" y="1825624"/>
                <a:ext cx="11753850" cy="4867275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If numbers are 32 bit integers,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96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=79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228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162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514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264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337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592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626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226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666</m:t>
                    </m:r>
                  </m:oMath>
                </a14:m>
                <a:r>
                  <a:rPr lang="en-US" sz="3600" dirty="0"/>
                  <a:t> possible combinations</a:t>
                </a:r>
              </a:p>
              <a:p>
                <a:pPr lvl="1"/>
                <a:r>
                  <a:rPr lang="en-US" sz="3200" dirty="0" err="1"/>
                  <a:t>ie</a:t>
                </a:r>
                <a:r>
                  <a:rPr lang="en-US" sz="3200" dirty="0"/>
                  <a:t>, 79 Octillion possible combinations of edge lengths</a:t>
                </a:r>
              </a:p>
              <a:p>
                <a:r>
                  <a:rPr lang="en-US" sz="3600" dirty="0"/>
                  <a:t>Cannot test all of them</a:t>
                </a:r>
              </a:p>
              <a:p>
                <a:r>
                  <a:rPr lang="en-US" sz="3600" dirty="0"/>
                  <a:t>Need to define some </a:t>
                </a:r>
                <a:r>
                  <a:rPr lang="en-US" sz="3600" i="1" dirty="0"/>
                  <a:t>test criteria</a:t>
                </a:r>
                <a:r>
                  <a:rPr lang="en-US" sz="3600" dirty="0"/>
                  <a:t> to decide a good enough test suite which is: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3200" dirty="0"/>
                  <a:t>good at finding bugs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3200" dirty="0"/>
                  <a:t>small enough to be manageable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9400" y="1825624"/>
                <a:ext cx="11753850" cy="4867275"/>
              </a:xfrm>
              <a:blipFill>
                <a:blip r:embed="rId2"/>
                <a:stretch>
                  <a:fillRect l="-1294" t="-3133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77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99C6-8C0E-3145-A65F-71DF98A4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956" y="365125"/>
            <a:ext cx="4744844" cy="1325563"/>
          </a:xfrm>
        </p:spPr>
        <p:txBody>
          <a:bodyPr/>
          <a:lstStyle/>
          <a:p>
            <a:r>
              <a:rPr lang="en-US" dirty="0"/>
              <a:t>No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D80F-9304-1440-BFBD-E8ADD356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8957" y="1735296"/>
            <a:ext cx="5456664" cy="4754714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repo.findByXIsAndYIs</a:t>
            </a:r>
            <a:r>
              <a:rPr lang="en-US" sz="3600" b="1" dirty="0"/>
              <a:t>(</a:t>
            </a:r>
            <a:r>
              <a:rPr lang="en-US" sz="3600" b="1" dirty="0" err="1"/>
              <a:t>x,y</a:t>
            </a:r>
            <a:r>
              <a:rPr lang="en-US" sz="3600" b="1" dirty="0"/>
              <a:t>)</a:t>
            </a:r>
            <a:r>
              <a:rPr lang="en-US" sz="3600" dirty="0"/>
              <a:t> will execute a SQL query on DB</a:t>
            </a:r>
            <a:endParaRPr lang="en-US" sz="3600" b="1" dirty="0"/>
          </a:p>
          <a:p>
            <a:r>
              <a:rPr lang="en-US" sz="3600" dirty="0"/>
              <a:t>No gradient here to help finding </a:t>
            </a:r>
            <a:r>
              <a:rPr lang="en-US" sz="3600" i="1" dirty="0"/>
              <a:t>x</a:t>
            </a:r>
            <a:r>
              <a:rPr lang="en-US" sz="3600" dirty="0"/>
              <a:t> and </a:t>
            </a:r>
            <a:r>
              <a:rPr lang="en-US" sz="3600" i="1" dirty="0"/>
              <a:t>y</a:t>
            </a:r>
            <a:r>
              <a:rPr lang="en-US" sz="3600" dirty="0"/>
              <a:t> for which </a:t>
            </a:r>
            <a:r>
              <a:rPr lang="en-US" sz="3600" b="1" dirty="0" err="1"/>
              <a:t>list.isEmpty</a:t>
            </a:r>
            <a:r>
              <a:rPr lang="en-US" sz="3600" b="1" dirty="0"/>
              <a:t>()</a:t>
            </a:r>
            <a:r>
              <a:rPr lang="en-US" sz="3600" dirty="0"/>
              <a:t> returns </a:t>
            </a:r>
            <a:r>
              <a:rPr lang="en-US" sz="3600" b="1" dirty="0"/>
              <a:t>false</a:t>
            </a:r>
          </a:p>
          <a:p>
            <a:r>
              <a:rPr lang="en-US" sz="3600" dirty="0"/>
              <a:t>Content of </a:t>
            </a:r>
            <a:r>
              <a:rPr lang="en-US" sz="3600" b="1" dirty="0"/>
              <a:t>list</a:t>
            </a:r>
            <a:r>
              <a:rPr lang="en-US" sz="3600" dirty="0"/>
              <a:t> depends on the state of DB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98DCCD-59A8-A943-9772-1F7619F225FE}"/>
              </a:ext>
            </a:extLst>
          </p:cNvPr>
          <p:cNvSpPr/>
          <p:nvPr/>
        </p:nvSpPr>
        <p:spPr>
          <a:xfrm>
            <a:off x="66906" y="1971973"/>
            <a:ext cx="66386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 dirty="0">
                <a:latin typeface="Helvetica" pitchFamily="2" charset="0"/>
              </a:rPr>
              <a:t>List&lt;</a:t>
            </a:r>
            <a:r>
              <a:rPr lang="nb-NO" sz="2000" dirty="0" err="1">
                <a:latin typeface="Helvetica" pitchFamily="2" charset="0"/>
              </a:rPr>
              <a:t>FooEntity</a:t>
            </a:r>
            <a:r>
              <a:rPr lang="nb-NO" sz="2000" dirty="0">
                <a:latin typeface="Helvetica" pitchFamily="2" charset="0"/>
              </a:rPr>
              <a:t>&gt;  list = </a:t>
            </a:r>
            <a:r>
              <a:rPr lang="nb-NO" sz="2000" b="1" dirty="0" err="1">
                <a:latin typeface="Helvetica" pitchFamily="2" charset="0"/>
              </a:rPr>
              <a:t>repo.findByXIsAndYIs</a:t>
            </a:r>
            <a:r>
              <a:rPr lang="nb-NO" sz="2000" dirty="0">
                <a:latin typeface="Helvetica" pitchFamily="2" charset="0"/>
              </a:rPr>
              <a:t>( x , y ) ;</a:t>
            </a:r>
          </a:p>
          <a:p>
            <a:r>
              <a:rPr lang="nb-NO" sz="2000" dirty="0">
                <a:solidFill>
                  <a:srgbClr val="80005A"/>
                </a:solidFill>
                <a:latin typeface="Helvetica" pitchFamily="2" charset="0"/>
              </a:rPr>
              <a:t>      </a:t>
            </a:r>
          </a:p>
          <a:p>
            <a:r>
              <a:rPr lang="nb-NO" sz="2000" b="1" dirty="0">
                <a:solidFill>
                  <a:srgbClr val="80005A"/>
                </a:solidFill>
                <a:latin typeface="Helvetica" pitchFamily="2" charset="0"/>
              </a:rPr>
              <a:t>i f </a:t>
            </a:r>
            <a:r>
              <a:rPr lang="nb-NO" sz="2000" b="1" dirty="0">
                <a:latin typeface="Helvetica" pitchFamily="2" charset="0"/>
              </a:rPr>
              <a:t>( </a:t>
            </a:r>
            <a:r>
              <a:rPr lang="nb-NO" sz="2000" b="1" dirty="0" err="1">
                <a:latin typeface="Helvetica" pitchFamily="2" charset="0"/>
              </a:rPr>
              <a:t>list.isEmpty</a:t>
            </a:r>
            <a:r>
              <a:rPr lang="nb-NO" sz="2000" b="1" dirty="0">
                <a:latin typeface="Helvetica" pitchFamily="2" charset="0"/>
              </a:rPr>
              <a:t>( ) )</a:t>
            </a:r>
          </a:p>
          <a:p>
            <a:r>
              <a:rPr lang="nb-NO" sz="2000" dirty="0">
                <a:solidFill>
                  <a:srgbClr val="80005A"/>
                </a:solidFill>
                <a:latin typeface="Helvetica" pitchFamily="2" charset="0"/>
              </a:rPr>
              <a:t>           </a:t>
            </a:r>
            <a:r>
              <a:rPr lang="nb-NO" sz="2000" dirty="0" err="1">
                <a:solidFill>
                  <a:srgbClr val="80005A"/>
                </a:solidFill>
                <a:latin typeface="Helvetica" pitchFamily="2" charset="0"/>
              </a:rPr>
              <a:t>return</a:t>
            </a:r>
            <a:r>
              <a:rPr lang="nb-NO" sz="20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2000" dirty="0" err="1">
                <a:latin typeface="Helvetica" pitchFamily="2" charset="0"/>
              </a:rPr>
              <a:t>ResponseEntity.status</a:t>
            </a:r>
            <a:r>
              <a:rPr lang="nb-NO" sz="2000" dirty="0">
                <a:latin typeface="Helvetica" pitchFamily="2" charset="0"/>
              </a:rPr>
              <a:t>(400).b u i l d ( ) ;</a:t>
            </a:r>
          </a:p>
          <a:p>
            <a:r>
              <a:rPr lang="nb-NO" sz="2000" dirty="0">
                <a:solidFill>
                  <a:srgbClr val="80005A"/>
                </a:solidFill>
                <a:latin typeface="Helvetica" pitchFamily="2" charset="0"/>
              </a:rPr>
              <a:t>e l s e</a:t>
            </a:r>
          </a:p>
          <a:p>
            <a:r>
              <a:rPr lang="nb-NO" sz="2000" dirty="0">
                <a:solidFill>
                  <a:srgbClr val="80005A"/>
                </a:solidFill>
                <a:latin typeface="Helvetica" pitchFamily="2" charset="0"/>
              </a:rPr>
              <a:t>          </a:t>
            </a:r>
            <a:r>
              <a:rPr lang="nb-NO" sz="2000" dirty="0" err="1">
                <a:solidFill>
                  <a:srgbClr val="80005A"/>
                </a:solidFill>
                <a:latin typeface="Helvetica" pitchFamily="2" charset="0"/>
              </a:rPr>
              <a:t>return</a:t>
            </a:r>
            <a:r>
              <a:rPr lang="nb-NO" sz="20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2000" dirty="0" err="1">
                <a:latin typeface="Helvetica" pitchFamily="2" charset="0"/>
              </a:rPr>
              <a:t>ResponseEntity.status</a:t>
            </a:r>
            <a:r>
              <a:rPr lang="nb-NO" sz="2000" dirty="0">
                <a:latin typeface="Helvetica" pitchFamily="2" charset="0"/>
              </a:rPr>
              <a:t>(200).b u i l d ( ) ;</a:t>
            </a:r>
          </a:p>
        </p:txBody>
      </p:sp>
    </p:spTree>
    <p:extLst>
      <p:ext uri="{BB962C8B-B14F-4D97-AF65-F5344CB8AC3E}">
        <p14:creationId xmlns:p14="http://schemas.microsoft.com/office/powerpoint/2010/main" val="3120382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0C049-B7FF-A046-AA37-89B51FF46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463" y="1836233"/>
            <a:ext cx="6311591" cy="480840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SUT code might have no direct SQL code</a:t>
            </a:r>
          </a:p>
          <a:p>
            <a:r>
              <a:rPr lang="en-US" sz="3200" dirty="0" err="1"/>
              <a:t>Eg</a:t>
            </a:r>
            <a:r>
              <a:rPr lang="en-US" sz="3200" dirty="0"/>
              <a:t>, in this example, </a:t>
            </a:r>
            <a:r>
              <a:rPr lang="en-US" sz="3200" i="1" dirty="0"/>
              <a:t>Spring</a:t>
            </a:r>
            <a:r>
              <a:rPr lang="en-US" sz="3200" dirty="0"/>
              <a:t> generates SQL at runtime based on name of function in a </a:t>
            </a:r>
            <a:r>
              <a:rPr lang="en-US" sz="3200" i="1" dirty="0" err="1"/>
              <a:t>CrudRepository</a:t>
            </a:r>
            <a:r>
              <a:rPr lang="en-US" sz="3200" dirty="0"/>
              <a:t> interface</a:t>
            </a:r>
          </a:p>
          <a:p>
            <a:pPr lvl="1"/>
            <a:r>
              <a:rPr lang="en-US" sz="2800" b="1" i="1" dirty="0"/>
              <a:t>SELECT</a:t>
            </a:r>
            <a:r>
              <a:rPr lang="en-US" sz="2800" i="1" dirty="0"/>
              <a:t> foo0_.id, foo0_.x , foo0_.y </a:t>
            </a:r>
            <a:r>
              <a:rPr lang="en-US" sz="2800" b="1" i="1" dirty="0"/>
              <a:t>FROM</a:t>
            </a:r>
            <a:r>
              <a:rPr lang="en-US" sz="2800" i="1" dirty="0"/>
              <a:t> </a:t>
            </a:r>
            <a:r>
              <a:rPr lang="en-US" sz="2800" i="1" dirty="0" err="1"/>
              <a:t>foo_entity</a:t>
            </a:r>
            <a:r>
              <a:rPr lang="en-US" sz="2800" i="1" dirty="0"/>
              <a:t> foo0_  </a:t>
            </a:r>
            <a:r>
              <a:rPr lang="en-US" sz="2800" b="1" i="1" dirty="0"/>
              <a:t>WHERE</a:t>
            </a:r>
            <a:r>
              <a:rPr lang="en-US" sz="2800" i="1" dirty="0"/>
              <a:t> foo0_.x=? and foo0_.y=?</a:t>
            </a:r>
          </a:p>
          <a:p>
            <a:r>
              <a:rPr lang="en-US" sz="3200" dirty="0"/>
              <a:t>Between the interface method call and the actual SQL command on DB, there can be tens of function calls</a:t>
            </a:r>
          </a:p>
          <a:p>
            <a:pPr lvl="1"/>
            <a:r>
              <a:rPr lang="en-US" sz="2800" dirty="0" err="1"/>
              <a:t>eg</a:t>
            </a:r>
            <a:r>
              <a:rPr lang="en-US" sz="2800" dirty="0"/>
              <a:t>, see stack trace on the left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713C6-98A0-B94F-80BD-35CA35CC6848}"/>
              </a:ext>
            </a:extLst>
          </p:cNvPr>
          <p:cNvSpPr/>
          <p:nvPr/>
        </p:nvSpPr>
        <p:spPr>
          <a:xfrm>
            <a:off x="5761463" y="104078"/>
            <a:ext cx="6214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80005A"/>
                </a:solidFill>
                <a:latin typeface="Helvetica" pitchFamily="2" charset="0"/>
              </a:rPr>
              <a:t>public</a:t>
            </a:r>
            <a:r>
              <a:rPr lang="nb-NO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dirty="0" err="1">
                <a:solidFill>
                  <a:srgbClr val="80005A"/>
                </a:solidFill>
                <a:latin typeface="Helvetica" pitchFamily="2" charset="0"/>
              </a:rPr>
              <a:t>interface</a:t>
            </a:r>
            <a:r>
              <a:rPr lang="nb-NO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dirty="0" err="1">
                <a:latin typeface="Helvetica" pitchFamily="2" charset="0"/>
              </a:rPr>
              <a:t>FooRepository</a:t>
            </a:r>
            <a:r>
              <a:rPr lang="nb-NO" dirty="0">
                <a:latin typeface="Helvetica" pitchFamily="2" charset="0"/>
              </a:rPr>
              <a:t> </a:t>
            </a:r>
            <a:r>
              <a:rPr lang="nb-NO" dirty="0" err="1">
                <a:solidFill>
                  <a:srgbClr val="80005A"/>
                </a:solidFill>
                <a:latin typeface="Helvetica" pitchFamily="2" charset="0"/>
              </a:rPr>
              <a:t>extends</a:t>
            </a:r>
            <a:r>
              <a:rPr lang="nb-NO" dirty="0">
                <a:solidFill>
                  <a:srgbClr val="80005A"/>
                </a:solidFill>
                <a:latin typeface="Helvetica" pitchFamily="2" charset="0"/>
              </a:rPr>
              <a:t>   </a:t>
            </a:r>
          </a:p>
          <a:p>
            <a:r>
              <a:rPr lang="nb-NO" dirty="0">
                <a:solidFill>
                  <a:srgbClr val="80005A"/>
                </a:solidFill>
                <a:latin typeface="Helvetica" pitchFamily="2" charset="0"/>
              </a:rPr>
              <a:t>                                      </a:t>
            </a:r>
            <a:r>
              <a:rPr lang="nb-NO" dirty="0" err="1">
                <a:latin typeface="Helvetica" pitchFamily="2" charset="0"/>
              </a:rPr>
              <a:t>CrudRepository</a:t>
            </a:r>
            <a:r>
              <a:rPr lang="nb-NO" dirty="0">
                <a:latin typeface="Helvetica" pitchFamily="2" charset="0"/>
              </a:rPr>
              <a:t>&lt;</a:t>
            </a:r>
            <a:r>
              <a:rPr lang="nb-NO" dirty="0" err="1">
                <a:latin typeface="Helvetica" pitchFamily="2" charset="0"/>
              </a:rPr>
              <a:t>FooEntity</a:t>
            </a:r>
            <a:r>
              <a:rPr lang="nb-NO" dirty="0">
                <a:latin typeface="Helvetica" pitchFamily="2" charset="0"/>
              </a:rPr>
              <a:t>, Long&gt; {</a:t>
            </a:r>
          </a:p>
          <a:p>
            <a:r>
              <a:rPr lang="nb-NO" dirty="0">
                <a:latin typeface="Helvetica" pitchFamily="2" charset="0"/>
              </a:rPr>
              <a:t>     List&lt;</a:t>
            </a:r>
            <a:r>
              <a:rPr lang="nb-NO" dirty="0" err="1">
                <a:latin typeface="Helvetica" pitchFamily="2" charset="0"/>
              </a:rPr>
              <a:t>FooEntity</a:t>
            </a:r>
            <a:r>
              <a:rPr lang="nb-NO" dirty="0">
                <a:latin typeface="Helvetica" pitchFamily="2" charset="0"/>
              </a:rPr>
              <a:t>&gt;  </a:t>
            </a:r>
            <a:r>
              <a:rPr lang="nb-NO" b="1" dirty="0" err="1">
                <a:latin typeface="Helvetica" pitchFamily="2" charset="0"/>
              </a:rPr>
              <a:t>findByXIsAndYIs</a:t>
            </a:r>
            <a:r>
              <a:rPr lang="nb-NO" dirty="0">
                <a:latin typeface="Helvetica" pitchFamily="2" charset="0"/>
              </a:rPr>
              <a:t>(</a:t>
            </a:r>
            <a:r>
              <a:rPr lang="nb-NO" dirty="0" err="1">
                <a:latin typeface="Helvetica" pitchFamily="2" charset="0"/>
              </a:rPr>
              <a:t>Integer</a:t>
            </a:r>
            <a:r>
              <a:rPr lang="nb-NO" dirty="0">
                <a:latin typeface="Helvetica" pitchFamily="2" charset="0"/>
              </a:rPr>
              <a:t>  x, </a:t>
            </a:r>
            <a:r>
              <a:rPr lang="nb-NO" dirty="0" err="1">
                <a:latin typeface="Helvetica" pitchFamily="2" charset="0"/>
              </a:rPr>
              <a:t>Integer</a:t>
            </a:r>
            <a:r>
              <a:rPr lang="nb-NO" dirty="0">
                <a:latin typeface="Helvetica" pitchFamily="2" charset="0"/>
              </a:rPr>
              <a:t> y) ;</a:t>
            </a:r>
          </a:p>
          <a:p>
            <a:r>
              <a:rPr lang="nb-NO" dirty="0">
                <a:latin typeface="Helvetica" pitchFamily="2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6235F-A5FC-8C40-9BC5-C295C628A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3" y="104078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79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0A42-CB43-8D4B-AE06-ED2F565A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Handling: First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11CA1-C259-8B46-BA5C-30D6CFC25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93" y="1825625"/>
            <a:ext cx="11701346" cy="4887409"/>
          </a:xfrm>
        </p:spPr>
        <p:txBody>
          <a:bodyPr>
            <a:normAutofit/>
          </a:bodyPr>
          <a:lstStyle/>
          <a:p>
            <a:r>
              <a:rPr lang="en-US" sz="3600" dirty="0"/>
              <a:t>Need to intercept </a:t>
            </a:r>
            <a:r>
              <a:rPr lang="en-US" sz="3600" b="1" dirty="0"/>
              <a:t>ALL</a:t>
            </a:r>
            <a:r>
              <a:rPr lang="en-US" sz="3600" dirty="0"/>
              <a:t> SQL commands made by the SUT, </a:t>
            </a:r>
            <a:r>
              <a:rPr lang="en-US" sz="3600" i="1" dirty="0"/>
              <a:t>regardless</a:t>
            </a:r>
            <a:r>
              <a:rPr lang="en-US" sz="3600" dirty="0"/>
              <a:t> of which tool or framework is used to build the application</a:t>
            </a:r>
          </a:p>
          <a:p>
            <a:pPr lvl="1"/>
            <a:r>
              <a:rPr lang="en-US" sz="3200" dirty="0"/>
              <a:t>In Java, this is easy: start the SUT with a JDBC wrapper like </a:t>
            </a:r>
            <a:r>
              <a:rPr lang="en-US" sz="3200" b="1" dirty="0"/>
              <a:t>P6Spy</a:t>
            </a:r>
          </a:p>
          <a:p>
            <a:r>
              <a:rPr lang="en-US" sz="3600" i="1" dirty="0"/>
              <a:t>Heuristic</a:t>
            </a:r>
            <a:r>
              <a:rPr lang="en-US" sz="3600" dirty="0"/>
              <a:t>: try to reward inputs for which SQL queries return at least some data, </a:t>
            </a:r>
            <a:r>
              <a:rPr lang="en-US" sz="3600" dirty="0" err="1"/>
              <a:t>ie</a:t>
            </a:r>
            <a:r>
              <a:rPr lang="en-US" sz="3600" dirty="0"/>
              <a:t> not empty</a:t>
            </a:r>
          </a:p>
        </p:txBody>
      </p:sp>
    </p:spTree>
    <p:extLst>
      <p:ext uri="{BB962C8B-B14F-4D97-AF65-F5344CB8AC3E}">
        <p14:creationId xmlns:p14="http://schemas.microsoft.com/office/powerpoint/2010/main" val="3467017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CC776-204A-C44C-93DD-7A574DB1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2BE1E-665F-2647-8770-D9997A9A0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629" y="1825625"/>
            <a:ext cx="11693912" cy="4820502"/>
          </a:xfrm>
        </p:spPr>
        <p:txBody>
          <a:bodyPr>
            <a:normAutofit/>
          </a:bodyPr>
          <a:lstStyle/>
          <a:p>
            <a:r>
              <a:rPr lang="en-US" sz="3600" dirty="0"/>
              <a:t>Whether a SQL SELECT returns any data depends on whether its </a:t>
            </a:r>
            <a:r>
              <a:rPr lang="en-US" sz="3600" b="1" dirty="0"/>
              <a:t>WHERE</a:t>
            </a:r>
            <a:r>
              <a:rPr lang="en-US" sz="3600" dirty="0"/>
              <a:t> clause (if any) does evaluate to </a:t>
            </a:r>
            <a:r>
              <a:rPr lang="en-US" sz="3600" b="1" dirty="0"/>
              <a:t>true</a:t>
            </a:r>
          </a:p>
          <a:p>
            <a:r>
              <a:rPr lang="en-US" sz="3600" dirty="0"/>
              <a:t> </a:t>
            </a:r>
            <a:r>
              <a:rPr lang="en-US" sz="3600" i="1" dirty="0"/>
              <a:t>SELECT foo0_.id, foo0_.x , foo0_.y FROM </a:t>
            </a:r>
            <a:r>
              <a:rPr lang="en-US" sz="3600" i="1" dirty="0" err="1"/>
              <a:t>foo_entity</a:t>
            </a:r>
            <a:r>
              <a:rPr lang="en-US" sz="3600" i="1" dirty="0"/>
              <a:t> foo0_  </a:t>
            </a:r>
            <a:r>
              <a:rPr lang="en-US" sz="3600" b="1" i="1" dirty="0"/>
              <a:t>WHERE</a:t>
            </a:r>
            <a:r>
              <a:rPr lang="en-US" sz="3600" i="1" dirty="0"/>
              <a:t> </a:t>
            </a:r>
            <a:r>
              <a:rPr lang="en-US" sz="3600" b="1" i="1" dirty="0"/>
              <a:t>foo0_.x=? and foo0_.y=?</a:t>
            </a:r>
          </a:p>
          <a:p>
            <a:r>
              <a:rPr lang="en-US" sz="3600" dirty="0"/>
              <a:t>Compute distance similar to </a:t>
            </a:r>
            <a:r>
              <a:rPr lang="en-US" sz="3600" i="1" dirty="0"/>
              <a:t>branch distance</a:t>
            </a:r>
            <a:r>
              <a:rPr lang="en-US" sz="3600" dirty="0"/>
              <a:t>, to minimize</a:t>
            </a:r>
          </a:p>
          <a:p>
            <a:pPr lvl="1"/>
            <a:r>
              <a:rPr lang="en-US" sz="3200" dirty="0"/>
              <a:t>need to handle special SQL </a:t>
            </a:r>
            <a:r>
              <a:rPr lang="en-US" sz="3200" dirty="0" err="1"/>
              <a:t>boolean</a:t>
            </a:r>
            <a:r>
              <a:rPr lang="en-US" sz="3200" dirty="0"/>
              <a:t> operators such as </a:t>
            </a:r>
            <a:r>
              <a:rPr lang="en-US" sz="3200" i="1" dirty="0"/>
              <a:t>LIKE</a:t>
            </a:r>
            <a:r>
              <a:rPr lang="en-US" sz="3200" dirty="0"/>
              <a:t>, </a:t>
            </a:r>
            <a:r>
              <a:rPr lang="en-US" sz="3200" i="1" dirty="0"/>
              <a:t>SIMILAR TO </a:t>
            </a:r>
            <a:r>
              <a:rPr lang="en-US" sz="3200" dirty="0"/>
              <a:t>and </a:t>
            </a:r>
            <a:r>
              <a:rPr lang="en-US" sz="3200" i="1" dirty="0"/>
              <a:t>IN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8119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3A64-DEB5-5B47-B956-F9CE087A3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7" y="82627"/>
            <a:ext cx="10515600" cy="83920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317AB-34B9-2946-ADFB-AF709A982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546" y="483218"/>
            <a:ext cx="6678094" cy="6176661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Each time a SQL is executed, we need to read state of the database </a:t>
            </a:r>
          </a:p>
          <a:p>
            <a:pPr lvl="1"/>
            <a:r>
              <a:rPr lang="en-US" sz="3200" dirty="0"/>
              <a:t>only the involved tables</a:t>
            </a:r>
          </a:p>
          <a:p>
            <a:r>
              <a:rPr lang="en-US" sz="3600" dirty="0"/>
              <a:t>For each row, compute distance, and return </a:t>
            </a:r>
            <a:r>
              <a:rPr lang="en-US" sz="3600" i="1" dirty="0"/>
              <a:t>minimum</a:t>
            </a:r>
          </a:p>
          <a:p>
            <a:pPr lvl="1"/>
            <a:r>
              <a:rPr lang="en-US" sz="3200" i="1" dirty="0"/>
              <a:t>d()=2 </a:t>
            </a:r>
            <a:r>
              <a:rPr lang="en-US" sz="3200" dirty="0"/>
              <a:t>in this case</a:t>
            </a:r>
          </a:p>
          <a:p>
            <a:r>
              <a:rPr lang="en-US" sz="3600" dirty="0" err="1"/>
              <a:t>Eg</a:t>
            </a:r>
            <a:r>
              <a:rPr lang="en-US" sz="3600" dirty="0"/>
              <a:t>, </a:t>
            </a:r>
            <a:r>
              <a:rPr lang="en-US" sz="3600" i="1" dirty="0"/>
              <a:t>x=10, y=20</a:t>
            </a:r>
          </a:p>
          <a:p>
            <a:r>
              <a:rPr lang="en-US" sz="3600" i="1" dirty="0"/>
              <a:t>d(</a:t>
            </a:r>
            <a:r>
              <a:rPr lang="en-US" sz="3600" i="1" dirty="0" err="1"/>
              <a:t>foo.x,foo.y</a:t>
            </a:r>
            <a:r>
              <a:rPr lang="en-US" sz="3600" i="1" dirty="0"/>
              <a:t>)= |foo.x-10|+|foo.y-20|</a:t>
            </a:r>
          </a:p>
          <a:p>
            <a:r>
              <a:rPr lang="en-US" sz="3600" dirty="0"/>
              <a:t>This also helps rewarding other actions writing data into DB with values close to </a:t>
            </a:r>
            <a:r>
              <a:rPr lang="en-US" sz="3600" i="1" dirty="0"/>
              <a:t>x=10 </a:t>
            </a:r>
            <a:r>
              <a:rPr lang="en-US" sz="3600" dirty="0"/>
              <a:t>and </a:t>
            </a:r>
            <a:r>
              <a:rPr lang="en-US" sz="3600" i="1" dirty="0"/>
              <a:t>y=20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322EE3-0800-2443-A914-08EB86FAA5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6294" y="2905305"/>
          <a:ext cx="296374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915">
                  <a:extLst>
                    <a:ext uri="{9D8B030D-6E8A-4147-A177-3AD203B41FA5}">
                      <a16:colId xmlns:a16="http://schemas.microsoft.com/office/drawing/2014/main" val="3919773483"/>
                    </a:ext>
                  </a:extLst>
                </a:gridCol>
                <a:gridCol w="987915">
                  <a:extLst>
                    <a:ext uri="{9D8B030D-6E8A-4147-A177-3AD203B41FA5}">
                      <a16:colId xmlns:a16="http://schemas.microsoft.com/office/drawing/2014/main" val="1086016328"/>
                    </a:ext>
                  </a:extLst>
                </a:gridCol>
                <a:gridCol w="987915">
                  <a:extLst>
                    <a:ext uri="{9D8B030D-6E8A-4147-A177-3AD203B41FA5}">
                      <a16:colId xmlns:a16="http://schemas.microsoft.com/office/drawing/2014/main" val="4040542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83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83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638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81737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D6864A-8207-094C-BC32-5F661DB8DD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81792" y="2905305"/>
          <a:ext cx="68146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463">
                  <a:extLst>
                    <a:ext uri="{9D8B030D-6E8A-4147-A177-3AD203B41FA5}">
                      <a16:colId xmlns:a16="http://schemas.microsoft.com/office/drawing/2014/main" val="3406388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87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33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584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8290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E4E9D0A-D408-C548-8F31-FBFCDAC12738}"/>
              </a:ext>
            </a:extLst>
          </p:cNvPr>
          <p:cNvSpPr txBox="1"/>
          <p:nvPr/>
        </p:nvSpPr>
        <p:spPr>
          <a:xfrm>
            <a:off x="136294" y="1302405"/>
            <a:ext cx="31375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GET /</a:t>
            </a:r>
            <a:r>
              <a:rPr lang="en-US" sz="2800" b="1" dirty="0" err="1"/>
              <a:t>api</a:t>
            </a:r>
            <a:r>
              <a:rPr lang="en-US" sz="2800" b="1" dirty="0"/>
              <a:t>/foo/10/20</a:t>
            </a:r>
          </a:p>
          <a:p>
            <a:endParaRPr lang="en-US" sz="2800" dirty="0"/>
          </a:p>
          <a:p>
            <a:r>
              <a:rPr lang="en-US" sz="2800" dirty="0"/>
              <a:t>Table </a:t>
            </a:r>
            <a:r>
              <a:rPr lang="en-US" sz="2800" i="1" dirty="0"/>
              <a:t>Foo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96651E1-5BCC-EB45-956D-7707894BD567}"/>
              </a:ext>
            </a:extLst>
          </p:cNvPr>
          <p:cNvSpPr/>
          <p:nvPr/>
        </p:nvSpPr>
        <p:spPr>
          <a:xfrm>
            <a:off x="3343297" y="3404669"/>
            <a:ext cx="59183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95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F169-CAAA-F143-98F6-AA307753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 the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E65A-F853-184B-95A7-4655C805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59" y="1825624"/>
            <a:ext cx="11768253" cy="4865107"/>
          </a:xfrm>
        </p:spPr>
        <p:txBody>
          <a:bodyPr>
            <a:normAutofit/>
          </a:bodyPr>
          <a:lstStyle/>
          <a:p>
            <a:r>
              <a:rPr lang="en-US" sz="3600" dirty="0"/>
              <a:t>Our main objectives are to maximize </a:t>
            </a:r>
            <a:r>
              <a:rPr lang="en-US" sz="3600" b="1" dirty="0"/>
              <a:t>coverage</a:t>
            </a:r>
            <a:r>
              <a:rPr lang="en-US" sz="3600" dirty="0"/>
              <a:t> and </a:t>
            </a:r>
            <a:r>
              <a:rPr lang="en-US" sz="3600" b="1" dirty="0"/>
              <a:t>fault finding</a:t>
            </a:r>
          </a:p>
          <a:p>
            <a:r>
              <a:rPr lang="en-US" sz="3600" dirty="0"/>
              <a:t>Rewarding non-empty SQL SELECTs is just a </a:t>
            </a:r>
            <a:r>
              <a:rPr lang="en-US" sz="3600" b="1" dirty="0"/>
              <a:t>secondary objective </a:t>
            </a:r>
            <a:r>
              <a:rPr lang="en-US" sz="3600" dirty="0"/>
              <a:t>which hopefully would help with the main objectives</a:t>
            </a:r>
          </a:p>
          <a:p>
            <a:r>
              <a:rPr lang="en-US" sz="3600" dirty="0"/>
              <a:t>When two individuals </a:t>
            </a:r>
            <a:r>
              <a:rPr lang="en-US" sz="3600" i="1" dirty="0"/>
              <a:t>A</a:t>
            </a:r>
            <a:r>
              <a:rPr lang="en-US" sz="3600" dirty="0"/>
              <a:t> and </a:t>
            </a:r>
            <a:r>
              <a:rPr lang="en-US" sz="3600" i="1" dirty="0"/>
              <a:t>B </a:t>
            </a:r>
            <a:r>
              <a:rPr lang="en-US" sz="3600" dirty="0"/>
              <a:t>have the same fitness value, we look at the secondary objectives to decide which one is better for selection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853940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88FB-534D-0D4E-8E8D-F5DE39B67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7242B-A564-EC4A-90D7-FD0E6CE97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93" y="1539240"/>
            <a:ext cx="11738517" cy="514405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At times, SQL SELECTs are not parametric (</a:t>
            </a:r>
            <a:r>
              <a:rPr lang="en-US" sz="3200" dirty="0" err="1"/>
              <a:t>ie</a:t>
            </a:r>
            <a:r>
              <a:rPr lang="en-US" sz="3200" dirty="0"/>
              <a:t> constant)</a:t>
            </a:r>
          </a:p>
          <a:p>
            <a:pPr lvl="1"/>
            <a:r>
              <a:rPr lang="en-US" sz="2800" dirty="0" err="1"/>
              <a:t>eg</a:t>
            </a:r>
            <a:r>
              <a:rPr lang="en-US" sz="2800" dirty="0"/>
              <a:t>, “</a:t>
            </a:r>
            <a:r>
              <a:rPr lang="en-US" sz="2800" i="1" dirty="0"/>
              <a:t>WHERE x=?</a:t>
            </a:r>
            <a:r>
              <a:rPr lang="en-US" sz="2800" dirty="0"/>
              <a:t>” vs “</a:t>
            </a:r>
            <a:r>
              <a:rPr lang="en-US" sz="2800" i="1" dirty="0"/>
              <a:t>WHERE x=42</a:t>
            </a:r>
            <a:r>
              <a:rPr lang="en-US" sz="2800" dirty="0"/>
              <a:t>”</a:t>
            </a:r>
          </a:p>
          <a:p>
            <a:r>
              <a:rPr lang="en-US" sz="3200" dirty="0"/>
              <a:t>Instead of finding the right input to SUT, we need first to call previous actions that create the right data in the DB</a:t>
            </a:r>
          </a:p>
          <a:p>
            <a:r>
              <a:rPr lang="en-US" sz="3200" dirty="0"/>
              <a:t>Finding such sequence of actions could be very complex</a:t>
            </a:r>
          </a:p>
          <a:p>
            <a:pPr lvl="1"/>
            <a:r>
              <a:rPr lang="en-US" sz="2800" dirty="0"/>
              <a:t>and make tests harder to read/understand for developers if sequence is long</a:t>
            </a:r>
          </a:p>
          <a:p>
            <a:r>
              <a:rPr lang="en-US" sz="3200" dirty="0"/>
              <a:t>Might even be impossible if DB is </a:t>
            </a:r>
            <a:r>
              <a:rPr lang="en-US" sz="3200" i="1" dirty="0"/>
              <a:t>read-only</a:t>
            </a:r>
          </a:p>
          <a:p>
            <a:pPr lvl="1"/>
            <a:r>
              <a:rPr lang="en-US" sz="2800" dirty="0" err="1"/>
              <a:t>eg</a:t>
            </a:r>
            <a:r>
              <a:rPr lang="en-US" sz="2800" dirty="0"/>
              <a:t>, SUT cannot write on it, where other programs do it</a:t>
            </a:r>
          </a:p>
          <a:p>
            <a:r>
              <a:rPr lang="en-US" sz="3200" i="1" dirty="0"/>
              <a:t>We need to able to generate SQL data directly into the DB as part of the search</a:t>
            </a:r>
          </a:p>
        </p:txBody>
      </p:sp>
    </p:spTree>
    <p:extLst>
      <p:ext uri="{BB962C8B-B14F-4D97-AF65-F5344CB8AC3E}">
        <p14:creationId xmlns:p14="http://schemas.microsoft.com/office/powerpoint/2010/main" val="5074070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C8E-D650-B847-9995-391994CD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0866" y="86916"/>
            <a:ext cx="5984489" cy="1072811"/>
          </a:xfrm>
        </p:spPr>
        <p:txBody>
          <a:bodyPr>
            <a:normAutofit/>
          </a:bodyPr>
          <a:lstStyle/>
          <a:p>
            <a:r>
              <a:rPr lang="en-US" dirty="0"/>
              <a:t>Example: only 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C0F60-9A58-D143-A915-0AFA615D9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2720" y="1159727"/>
            <a:ext cx="5208364" cy="5464097"/>
          </a:xfrm>
        </p:spPr>
        <p:txBody>
          <a:bodyPr>
            <a:normAutofit/>
          </a:bodyPr>
          <a:lstStyle/>
          <a:p>
            <a:r>
              <a:rPr lang="en-US" sz="3600" dirty="0"/>
              <a:t>Only: </a:t>
            </a:r>
            <a:r>
              <a:rPr lang="en-US" sz="3600" i="1" dirty="0"/>
              <a:t>GET /</a:t>
            </a:r>
            <a:r>
              <a:rPr lang="en-US" sz="3600" i="1" dirty="0" err="1"/>
              <a:t>api</a:t>
            </a:r>
            <a:r>
              <a:rPr lang="en-US" sz="3600" i="1" dirty="0"/>
              <a:t>/foo/{x}/{y}</a:t>
            </a:r>
          </a:p>
          <a:p>
            <a:r>
              <a:rPr lang="en-US" sz="3600" dirty="0"/>
              <a:t>No way to generate data in DB by calling the SUT</a:t>
            </a:r>
          </a:p>
          <a:p>
            <a:r>
              <a:rPr lang="en-US" sz="3600" dirty="0"/>
              <a:t>If a test case is only a sequence of HTTP calls on the REST web service, would be </a:t>
            </a:r>
            <a:r>
              <a:rPr lang="en-US" sz="3600" i="1" dirty="0"/>
              <a:t>impossible</a:t>
            </a:r>
            <a:r>
              <a:rPr lang="en-US" sz="3600" dirty="0"/>
              <a:t> to achieve full code coverage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88DBF-C498-0F4C-8877-7A730DA7AC54}"/>
              </a:ext>
            </a:extLst>
          </p:cNvPr>
          <p:cNvSpPr/>
          <p:nvPr/>
        </p:nvSpPr>
        <p:spPr>
          <a:xfrm>
            <a:off x="81776" y="86916"/>
            <a:ext cx="6242824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 dirty="0">
                <a:latin typeface="Helvetica" pitchFamily="2" charset="0"/>
              </a:rPr>
              <a:t>@</a:t>
            </a:r>
            <a:r>
              <a:rPr lang="nb-NO" sz="1600" dirty="0" err="1">
                <a:latin typeface="Helvetica" pitchFamily="2" charset="0"/>
              </a:rPr>
              <a:t>RestController</a:t>
            </a:r>
            <a:endParaRPr lang="nb-NO" sz="1600" dirty="0">
              <a:latin typeface="Helvetica" pitchFamily="2" charset="0"/>
            </a:endParaRPr>
          </a:p>
          <a:p>
            <a:r>
              <a:rPr lang="nb-NO" sz="1600" dirty="0">
                <a:latin typeface="Helvetica" pitchFamily="2" charset="0"/>
              </a:rPr>
              <a:t>@</a:t>
            </a:r>
            <a:r>
              <a:rPr lang="nb-NO" sz="1600" dirty="0" err="1">
                <a:latin typeface="Helvetica" pitchFamily="2" charset="0"/>
              </a:rPr>
              <a:t>RequestMapping</a:t>
            </a:r>
            <a:r>
              <a:rPr lang="nb-NO" sz="1600" dirty="0">
                <a:latin typeface="Helvetica" pitchFamily="2" charset="0"/>
              </a:rPr>
              <a:t> ( </a:t>
            </a:r>
            <a:r>
              <a:rPr lang="nb-NO" sz="1600" dirty="0" err="1">
                <a:latin typeface="Helvetica" pitchFamily="2" charset="0"/>
              </a:rPr>
              <a:t>path</a:t>
            </a:r>
            <a:r>
              <a:rPr lang="nb-NO" sz="1600" dirty="0">
                <a:latin typeface="Helvetica" pitchFamily="2" charset="0"/>
              </a:rPr>
              <a:t> = </a:t>
            </a:r>
            <a:r>
              <a:rPr lang="nb-NO" sz="1600" dirty="0">
                <a:solidFill>
                  <a:srgbClr val="9A0000"/>
                </a:solidFill>
                <a:latin typeface="Helvetica" pitchFamily="2" charset="0"/>
              </a:rPr>
              <a:t>"/</a:t>
            </a:r>
            <a:r>
              <a:rPr lang="nb-NO" sz="1600" dirty="0" err="1">
                <a:solidFill>
                  <a:srgbClr val="9A0000"/>
                </a:solidFill>
                <a:latin typeface="Helvetica" pitchFamily="2" charset="0"/>
              </a:rPr>
              <a:t>api</a:t>
            </a:r>
            <a:r>
              <a:rPr lang="nb-NO" sz="1600" dirty="0">
                <a:solidFill>
                  <a:srgbClr val="9A0000"/>
                </a:solidFill>
                <a:latin typeface="Helvetica" pitchFamily="2" charset="0"/>
              </a:rPr>
              <a:t>/</a:t>
            </a:r>
            <a:r>
              <a:rPr lang="nb-NO" sz="1600" dirty="0" err="1">
                <a:solidFill>
                  <a:srgbClr val="9A0000"/>
                </a:solidFill>
                <a:latin typeface="Helvetica" pitchFamily="2" charset="0"/>
              </a:rPr>
              <a:t>foo</a:t>
            </a:r>
            <a:r>
              <a:rPr lang="nb-NO" sz="1600" dirty="0">
                <a:solidFill>
                  <a:srgbClr val="9A0000"/>
                </a:solidFill>
                <a:latin typeface="Helvetica" pitchFamily="2" charset="0"/>
              </a:rPr>
              <a:t>" </a:t>
            </a:r>
            <a:r>
              <a:rPr lang="nb-NO" sz="1600" dirty="0">
                <a:latin typeface="Helvetica" pitchFamily="2" charset="0"/>
              </a:rPr>
              <a:t>)</a:t>
            </a:r>
          </a:p>
          <a:p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public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class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 err="1">
                <a:solidFill>
                  <a:srgbClr val="000000"/>
                </a:solidFill>
                <a:latin typeface="Helvetica" pitchFamily="2" charset="0"/>
              </a:rPr>
              <a:t>FooRest</a:t>
            </a:r>
            <a:r>
              <a:rPr lang="nb-NO" sz="1600" dirty="0">
                <a:solidFill>
                  <a:srgbClr val="000000"/>
                </a:solidFill>
                <a:latin typeface="Helvetica" pitchFamily="2" charset="0"/>
              </a:rPr>
              <a:t> {</a:t>
            </a:r>
            <a:endParaRPr lang="nb-NO" sz="1600" dirty="0">
              <a:solidFill>
                <a:srgbClr val="80005A"/>
              </a:solidFill>
              <a:latin typeface="Helvetica" pitchFamily="2" charset="0"/>
            </a:endParaRPr>
          </a:p>
          <a:p>
            <a:r>
              <a:rPr lang="nb-NO" sz="1600" dirty="0">
                <a:latin typeface="Helvetica" pitchFamily="2" charset="0"/>
              </a:rPr>
              <a:t>  </a:t>
            </a:r>
          </a:p>
          <a:p>
            <a:r>
              <a:rPr lang="nb-NO" sz="1600" dirty="0">
                <a:latin typeface="Helvetica" pitchFamily="2" charset="0"/>
              </a:rPr>
              <a:t> @</a:t>
            </a:r>
            <a:r>
              <a:rPr lang="nb-NO" sz="1600" dirty="0" err="1">
                <a:latin typeface="Helvetica" pitchFamily="2" charset="0"/>
              </a:rPr>
              <a:t>Autowired</a:t>
            </a:r>
            <a:r>
              <a:rPr lang="nb-NO" sz="1600" dirty="0">
                <a:latin typeface="Helvetica" pitchFamily="2" charset="0"/>
              </a:rPr>
              <a:t> 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private </a:t>
            </a:r>
            <a:r>
              <a:rPr lang="nb-NO" sz="1600" dirty="0" err="1">
                <a:latin typeface="Helvetica" pitchFamily="2" charset="0"/>
              </a:rPr>
              <a:t>FooRepository</a:t>
            </a:r>
            <a:r>
              <a:rPr lang="nb-NO" sz="1600" dirty="0">
                <a:latin typeface="Helvetica" pitchFamily="2" charset="0"/>
              </a:rPr>
              <a:t> </a:t>
            </a:r>
            <a:r>
              <a:rPr lang="nb-NO" sz="1600" dirty="0" err="1">
                <a:latin typeface="Helvetica" pitchFamily="2" charset="0"/>
              </a:rPr>
              <a:t>repo</a:t>
            </a:r>
            <a:r>
              <a:rPr lang="nb-NO" sz="1600" dirty="0">
                <a:latin typeface="Helvetica" pitchFamily="2" charset="0"/>
              </a:rPr>
              <a:t> ;</a:t>
            </a:r>
          </a:p>
          <a:p>
            <a:r>
              <a:rPr lang="nb-NO" sz="1600" dirty="0">
                <a:latin typeface="Helvetica" pitchFamily="2" charset="0"/>
              </a:rPr>
              <a:t> </a:t>
            </a:r>
          </a:p>
          <a:p>
            <a:r>
              <a:rPr lang="nb-NO" sz="1600" dirty="0">
                <a:latin typeface="Helvetica" pitchFamily="2" charset="0"/>
              </a:rPr>
              <a:t> @</a:t>
            </a:r>
            <a:r>
              <a:rPr lang="nb-NO" sz="1600" dirty="0" err="1">
                <a:latin typeface="Helvetica" pitchFamily="2" charset="0"/>
              </a:rPr>
              <a:t>RequestMapping</a:t>
            </a:r>
            <a:r>
              <a:rPr lang="nb-NO" sz="1600" dirty="0">
                <a:latin typeface="Helvetica" pitchFamily="2" charset="0"/>
              </a:rPr>
              <a:t>( </a:t>
            </a:r>
            <a:r>
              <a:rPr lang="nb-NO" sz="1600" dirty="0" err="1">
                <a:latin typeface="Helvetica" pitchFamily="2" charset="0"/>
              </a:rPr>
              <a:t>path</a:t>
            </a:r>
            <a:r>
              <a:rPr lang="nb-NO" sz="1600" dirty="0">
                <a:latin typeface="Helvetica" pitchFamily="2" charset="0"/>
              </a:rPr>
              <a:t> = </a:t>
            </a:r>
            <a:r>
              <a:rPr lang="nb-NO" sz="1600" dirty="0">
                <a:solidFill>
                  <a:srgbClr val="9A0000"/>
                </a:solidFill>
                <a:latin typeface="Helvetica" pitchFamily="2" charset="0"/>
              </a:rPr>
              <a:t>" / { x } / { y } " </a:t>
            </a:r>
            <a:r>
              <a:rPr lang="nb-NO" sz="1600" dirty="0">
                <a:latin typeface="Helvetica" pitchFamily="2" charset="0"/>
              </a:rPr>
              <a:t>, </a:t>
            </a:r>
          </a:p>
          <a:p>
            <a:r>
              <a:rPr lang="nb-NO" sz="1600" dirty="0">
                <a:latin typeface="Helvetica" pitchFamily="2" charset="0"/>
              </a:rPr>
              <a:t>                             </a:t>
            </a:r>
            <a:r>
              <a:rPr lang="nb-NO" sz="1600" dirty="0" err="1">
                <a:latin typeface="Helvetica" pitchFamily="2" charset="0"/>
              </a:rPr>
              <a:t>method</a:t>
            </a:r>
            <a:r>
              <a:rPr lang="nb-NO" sz="1600" dirty="0">
                <a:latin typeface="Helvetica" pitchFamily="2" charset="0"/>
              </a:rPr>
              <a:t> = </a:t>
            </a:r>
            <a:r>
              <a:rPr lang="nb-NO" sz="1600" dirty="0" err="1">
                <a:latin typeface="Helvetica" pitchFamily="2" charset="0"/>
              </a:rPr>
              <a:t>RequestMethod.GET</a:t>
            </a:r>
            <a:r>
              <a:rPr lang="nb-NO" sz="1600" dirty="0">
                <a:latin typeface="Helvetica" pitchFamily="2" charset="0"/>
              </a:rPr>
              <a:t>,</a:t>
            </a:r>
          </a:p>
          <a:p>
            <a:r>
              <a:rPr lang="nb-NO" sz="1600" dirty="0">
                <a:latin typeface="Helvetica" pitchFamily="2" charset="0"/>
              </a:rPr>
              <a:t>                             </a:t>
            </a:r>
            <a:r>
              <a:rPr lang="nb-NO" sz="1600" dirty="0" err="1">
                <a:latin typeface="Helvetica" pitchFamily="2" charset="0"/>
              </a:rPr>
              <a:t>produces</a:t>
            </a:r>
            <a:r>
              <a:rPr lang="nb-NO" sz="1600" dirty="0">
                <a:latin typeface="Helvetica" pitchFamily="2" charset="0"/>
              </a:rPr>
              <a:t> = </a:t>
            </a:r>
            <a:r>
              <a:rPr lang="nb-NO" sz="1600" dirty="0" err="1">
                <a:latin typeface="Helvetica" pitchFamily="2" charset="0"/>
              </a:rPr>
              <a:t>MediaType.APPLICATION_JSON_VALUE</a:t>
            </a:r>
            <a:r>
              <a:rPr lang="nb-NO" sz="1600" dirty="0">
                <a:latin typeface="Helvetica" pitchFamily="2" charset="0"/>
              </a:rPr>
              <a:t> )</a:t>
            </a:r>
          </a:p>
          <a:p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 </a:t>
            </a:r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public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 err="1">
                <a:latin typeface="Helvetica" pitchFamily="2" charset="0"/>
              </a:rPr>
              <a:t>ResponseEntityget</a:t>
            </a:r>
            <a:r>
              <a:rPr lang="nb-NO" sz="1600" dirty="0">
                <a:latin typeface="Helvetica" pitchFamily="2" charset="0"/>
              </a:rPr>
              <a:t> (</a:t>
            </a:r>
          </a:p>
          <a:p>
            <a:r>
              <a:rPr lang="nb-NO" sz="1600" dirty="0">
                <a:latin typeface="Helvetica" pitchFamily="2" charset="0"/>
              </a:rPr>
              <a:t>                           @</a:t>
            </a:r>
            <a:r>
              <a:rPr lang="nb-NO" sz="1600" dirty="0" err="1">
                <a:latin typeface="Helvetica" pitchFamily="2" charset="0"/>
              </a:rPr>
              <a:t>PathVariable</a:t>
            </a:r>
            <a:r>
              <a:rPr lang="nb-NO" sz="1600" dirty="0">
                <a:latin typeface="Helvetica" pitchFamily="2" charset="0"/>
              </a:rPr>
              <a:t> (</a:t>
            </a:r>
            <a:r>
              <a:rPr lang="nb-NO" sz="1600" dirty="0">
                <a:solidFill>
                  <a:srgbClr val="9A0000"/>
                </a:solidFill>
                <a:latin typeface="Helvetica" pitchFamily="2" charset="0"/>
              </a:rPr>
              <a:t>"x"</a:t>
            </a:r>
            <a:r>
              <a:rPr lang="nb-NO" sz="1600" dirty="0">
                <a:latin typeface="Helvetica" pitchFamily="2" charset="0"/>
              </a:rPr>
              <a:t>) </a:t>
            </a:r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int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>
                <a:latin typeface="Helvetica" pitchFamily="2" charset="0"/>
              </a:rPr>
              <a:t>x,</a:t>
            </a:r>
          </a:p>
          <a:p>
            <a:r>
              <a:rPr lang="nb-NO" sz="1600" dirty="0">
                <a:latin typeface="Helvetica" pitchFamily="2" charset="0"/>
              </a:rPr>
              <a:t>                           @</a:t>
            </a:r>
            <a:r>
              <a:rPr lang="nb-NO" sz="1600" dirty="0" err="1">
                <a:latin typeface="Helvetica" pitchFamily="2" charset="0"/>
              </a:rPr>
              <a:t>PathVariable</a:t>
            </a:r>
            <a:r>
              <a:rPr lang="nb-NO" sz="1600" dirty="0">
                <a:latin typeface="Helvetica" pitchFamily="2" charset="0"/>
              </a:rPr>
              <a:t> (</a:t>
            </a:r>
            <a:r>
              <a:rPr lang="nb-NO" sz="1600" dirty="0">
                <a:solidFill>
                  <a:srgbClr val="9A0000"/>
                </a:solidFill>
                <a:latin typeface="Helvetica" pitchFamily="2" charset="0"/>
              </a:rPr>
              <a:t>"y"</a:t>
            </a:r>
            <a:r>
              <a:rPr lang="nb-NO" sz="1600" dirty="0">
                <a:latin typeface="Helvetica" pitchFamily="2" charset="0"/>
              </a:rPr>
              <a:t>) </a:t>
            </a:r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int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>
                <a:latin typeface="Helvetica" pitchFamily="2" charset="0"/>
              </a:rPr>
              <a:t>y) {</a:t>
            </a:r>
          </a:p>
          <a:p>
            <a:r>
              <a:rPr lang="nb-NO" sz="1600" dirty="0">
                <a:latin typeface="Helvetica" pitchFamily="2" charset="0"/>
              </a:rPr>
              <a:t>      List&lt;</a:t>
            </a:r>
            <a:r>
              <a:rPr lang="nb-NO" sz="1600" dirty="0" err="1">
                <a:latin typeface="Helvetica" pitchFamily="2" charset="0"/>
              </a:rPr>
              <a:t>FooEntity</a:t>
            </a:r>
            <a:r>
              <a:rPr lang="nb-NO" sz="1600" dirty="0">
                <a:latin typeface="Helvetica" pitchFamily="2" charset="0"/>
              </a:rPr>
              <a:t>&gt;  list = </a:t>
            </a:r>
            <a:r>
              <a:rPr lang="nb-NO" sz="1600" dirty="0" err="1">
                <a:latin typeface="Helvetica" pitchFamily="2" charset="0"/>
              </a:rPr>
              <a:t>repo.findByXIsAndYIs</a:t>
            </a:r>
            <a:r>
              <a:rPr lang="nb-NO" sz="1600" dirty="0">
                <a:latin typeface="Helvetica" pitchFamily="2" charset="0"/>
              </a:rPr>
              <a:t>( x , y ) ;</a:t>
            </a:r>
          </a:p>
          <a:p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     i f </a:t>
            </a:r>
            <a:r>
              <a:rPr lang="nb-NO" sz="1600" dirty="0">
                <a:latin typeface="Helvetica" pitchFamily="2" charset="0"/>
              </a:rPr>
              <a:t>( </a:t>
            </a:r>
            <a:r>
              <a:rPr lang="nb-NO" sz="1600" dirty="0" err="1">
                <a:latin typeface="Helvetica" pitchFamily="2" charset="0"/>
              </a:rPr>
              <a:t>list.isEmpty</a:t>
            </a:r>
            <a:r>
              <a:rPr lang="nb-NO" sz="1600" dirty="0">
                <a:latin typeface="Helvetica" pitchFamily="2" charset="0"/>
              </a:rPr>
              <a:t>( ) )</a:t>
            </a:r>
          </a:p>
          <a:p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          </a:t>
            </a:r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return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 err="1">
                <a:latin typeface="Helvetica" pitchFamily="2" charset="0"/>
              </a:rPr>
              <a:t>ResponseEntity.status</a:t>
            </a:r>
            <a:r>
              <a:rPr lang="nb-NO" sz="1600" dirty="0">
                <a:latin typeface="Helvetica" pitchFamily="2" charset="0"/>
              </a:rPr>
              <a:t>(400).</a:t>
            </a:r>
            <a:r>
              <a:rPr lang="nb-NO" sz="1600" dirty="0" err="1">
                <a:latin typeface="Helvetica" pitchFamily="2" charset="0"/>
              </a:rPr>
              <a:t>build</a:t>
            </a:r>
            <a:r>
              <a:rPr lang="nb-NO" sz="1600" dirty="0">
                <a:latin typeface="Helvetica" pitchFamily="2" charset="0"/>
              </a:rPr>
              <a:t>( ) ;</a:t>
            </a:r>
          </a:p>
          <a:p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     e l s e</a:t>
            </a:r>
          </a:p>
          <a:p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         </a:t>
            </a:r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return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 err="1">
                <a:latin typeface="Helvetica" pitchFamily="2" charset="0"/>
              </a:rPr>
              <a:t>ResponseEntity.status</a:t>
            </a:r>
            <a:r>
              <a:rPr lang="nb-NO" sz="1600" dirty="0">
                <a:latin typeface="Helvetica" pitchFamily="2" charset="0"/>
              </a:rPr>
              <a:t>(200).</a:t>
            </a:r>
            <a:r>
              <a:rPr lang="nb-NO" sz="1600" dirty="0" err="1">
                <a:latin typeface="Helvetica" pitchFamily="2" charset="0"/>
              </a:rPr>
              <a:t>build</a:t>
            </a:r>
            <a:r>
              <a:rPr lang="nb-NO" sz="1600" dirty="0">
                <a:latin typeface="Helvetica" pitchFamily="2" charset="0"/>
              </a:rPr>
              <a:t>( ) ;</a:t>
            </a:r>
          </a:p>
          <a:p>
            <a:r>
              <a:rPr lang="nb-NO" sz="1600" dirty="0">
                <a:latin typeface="Helvetica" pitchFamily="2" charset="0"/>
              </a:rPr>
              <a:t>   }</a:t>
            </a:r>
          </a:p>
          <a:p>
            <a:r>
              <a:rPr lang="nb-NO" sz="1600" dirty="0">
                <a:latin typeface="Helvetica" pitchFamily="2" charset="0"/>
              </a:rPr>
              <a:t>}</a:t>
            </a:r>
          </a:p>
          <a:p>
            <a:endParaRPr lang="nb-NO" sz="1600" dirty="0">
              <a:latin typeface="Helvetica" pitchFamily="2" charset="0"/>
            </a:endParaRPr>
          </a:p>
          <a:p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public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interface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 err="1">
                <a:latin typeface="Helvetica" pitchFamily="2" charset="0"/>
              </a:rPr>
              <a:t>FooRepository</a:t>
            </a:r>
            <a:r>
              <a:rPr lang="nb-NO" sz="1600" dirty="0">
                <a:latin typeface="Helvetica" pitchFamily="2" charset="0"/>
              </a:rPr>
              <a:t> </a:t>
            </a:r>
            <a:r>
              <a:rPr lang="nb-NO" sz="1600" dirty="0" err="1">
                <a:solidFill>
                  <a:srgbClr val="80005A"/>
                </a:solidFill>
                <a:latin typeface="Helvetica" pitchFamily="2" charset="0"/>
              </a:rPr>
              <a:t>extends</a:t>
            </a:r>
            <a:r>
              <a:rPr lang="nb-NO" sz="16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1600" dirty="0" err="1">
                <a:latin typeface="Helvetica" pitchFamily="2" charset="0"/>
              </a:rPr>
              <a:t>CrudRepository</a:t>
            </a:r>
            <a:r>
              <a:rPr lang="nb-NO" sz="1600" dirty="0">
                <a:latin typeface="Helvetica" pitchFamily="2" charset="0"/>
              </a:rPr>
              <a:t>&lt;</a:t>
            </a:r>
            <a:r>
              <a:rPr lang="nb-NO" sz="1600" dirty="0" err="1">
                <a:latin typeface="Helvetica" pitchFamily="2" charset="0"/>
              </a:rPr>
              <a:t>FooEntity</a:t>
            </a:r>
            <a:r>
              <a:rPr lang="nb-NO" sz="1600" dirty="0">
                <a:latin typeface="Helvetica" pitchFamily="2" charset="0"/>
              </a:rPr>
              <a:t>, Long&gt; {</a:t>
            </a:r>
          </a:p>
          <a:p>
            <a:r>
              <a:rPr lang="nb-NO" sz="1600" dirty="0">
                <a:latin typeface="Helvetica" pitchFamily="2" charset="0"/>
              </a:rPr>
              <a:t>     List&lt;</a:t>
            </a:r>
            <a:r>
              <a:rPr lang="nb-NO" sz="1600" dirty="0" err="1">
                <a:latin typeface="Helvetica" pitchFamily="2" charset="0"/>
              </a:rPr>
              <a:t>FooEntity</a:t>
            </a:r>
            <a:r>
              <a:rPr lang="nb-NO" sz="1600" dirty="0">
                <a:latin typeface="Helvetica" pitchFamily="2" charset="0"/>
              </a:rPr>
              <a:t>&gt;  </a:t>
            </a:r>
            <a:r>
              <a:rPr lang="nb-NO" sz="1600" dirty="0" err="1">
                <a:latin typeface="Helvetica" pitchFamily="2" charset="0"/>
              </a:rPr>
              <a:t>findByXIsAndYIs</a:t>
            </a:r>
            <a:r>
              <a:rPr lang="nb-NO" sz="1600" dirty="0">
                <a:latin typeface="Helvetica" pitchFamily="2" charset="0"/>
              </a:rPr>
              <a:t>( </a:t>
            </a:r>
            <a:r>
              <a:rPr lang="nb-NO" sz="1600" dirty="0" err="1">
                <a:latin typeface="Helvetica" pitchFamily="2" charset="0"/>
              </a:rPr>
              <a:t>Integer</a:t>
            </a:r>
            <a:r>
              <a:rPr lang="nb-NO" sz="1600" dirty="0">
                <a:latin typeface="Helvetica" pitchFamily="2" charset="0"/>
              </a:rPr>
              <a:t>  x, </a:t>
            </a:r>
            <a:r>
              <a:rPr lang="nb-NO" sz="1600" dirty="0" err="1">
                <a:latin typeface="Helvetica" pitchFamily="2" charset="0"/>
              </a:rPr>
              <a:t>Integer</a:t>
            </a:r>
            <a:r>
              <a:rPr lang="nb-NO" sz="1600" dirty="0">
                <a:latin typeface="Helvetica" pitchFamily="2" charset="0"/>
              </a:rPr>
              <a:t>  y) ;</a:t>
            </a:r>
          </a:p>
          <a:p>
            <a:r>
              <a:rPr lang="nb-NO" sz="1600" dirty="0">
                <a:latin typeface="Helvetica" pitchFamily="2" charset="0"/>
              </a:rPr>
              <a:t>}</a:t>
            </a:r>
            <a:endParaRPr lang="nb-NO" sz="16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345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26CE-5C5C-A844-90CA-0CF83565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SQL Generation in the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96897-AFDC-664E-BBCA-8BEA81CCC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87" y="1825625"/>
            <a:ext cx="11842595" cy="4932014"/>
          </a:xfrm>
        </p:spPr>
        <p:txBody>
          <a:bodyPr>
            <a:normAutofit/>
          </a:bodyPr>
          <a:lstStyle/>
          <a:p>
            <a:r>
              <a:rPr lang="en-US" sz="3600" dirty="0"/>
              <a:t>Test case not only sequence of HTTP calls (or GUI actions), but also SQL commands</a:t>
            </a:r>
          </a:p>
          <a:p>
            <a:r>
              <a:rPr lang="en-US" sz="3600" i="1" dirty="0"/>
              <a:t>Issue</a:t>
            </a:r>
            <a:r>
              <a:rPr lang="en-US" sz="3600" dirty="0"/>
              <a:t>: no point in adding SQL INSERT in a test for a table </a:t>
            </a:r>
            <a:r>
              <a:rPr lang="en-US" sz="3600" i="1" dirty="0"/>
              <a:t>Foo</a:t>
            </a:r>
            <a:r>
              <a:rPr lang="en-US" sz="3600" dirty="0"/>
              <a:t> if such test never does a SELECT on such table</a:t>
            </a:r>
          </a:p>
          <a:p>
            <a:r>
              <a:rPr lang="en-US" sz="3600" i="1" dirty="0"/>
              <a:t>Optimization</a:t>
            </a:r>
            <a:r>
              <a:rPr lang="en-US" sz="3600" dirty="0"/>
              <a:t>: once a test case is executed, and we know all of its SELECTs, then enable SQL commands only for the involved tables (if any)</a:t>
            </a:r>
          </a:p>
          <a:p>
            <a:r>
              <a:rPr lang="en-US" sz="3600" i="1" dirty="0"/>
              <a:t>Mutation operation</a:t>
            </a:r>
            <a:r>
              <a:rPr lang="en-US" sz="3600" dirty="0"/>
              <a:t>: change content of columns, but not  tables or number of SQL commands (</a:t>
            </a:r>
            <a:r>
              <a:rPr lang="en-US" sz="3600" dirty="0" err="1"/>
              <a:t>eg</a:t>
            </a:r>
            <a:r>
              <a:rPr lang="en-US" sz="3600" dirty="0"/>
              <a:t> insert or delete)</a:t>
            </a:r>
          </a:p>
        </p:txBody>
      </p:sp>
    </p:spTree>
    <p:extLst>
      <p:ext uri="{BB962C8B-B14F-4D97-AF65-F5344CB8AC3E}">
        <p14:creationId xmlns:p14="http://schemas.microsoft.com/office/powerpoint/2010/main" val="3406036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8B74-B51A-4F4C-998E-1DDDFB92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34" y="149534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BEBA-2ABA-9946-9C5D-F7B386AEF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961" y="438615"/>
            <a:ext cx="6073697" cy="6118302"/>
          </a:xfrm>
        </p:spPr>
        <p:txBody>
          <a:bodyPr>
            <a:normAutofit/>
          </a:bodyPr>
          <a:lstStyle/>
          <a:p>
            <a:r>
              <a:rPr lang="en-US" sz="3200" dirty="0"/>
              <a:t>JUnit test, covering that branch</a:t>
            </a:r>
          </a:p>
          <a:p>
            <a:r>
              <a:rPr lang="en-US" sz="3200" dirty="0"/>
              <a:t>2 actions: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SQL INSERT of </a:t>
            </a:r>
            <a:r>
              <a:rPr lang="en-US" sz="2800" i="1" dirty="0"/>
              <a:t>x=1177 </a:t>
            </a:r>
            <a:r>
              <a:rPr lang="en-US" sz="2800" dirty="0"/>
              <a:t>and </a:t>
            </a:r>
            <a:r>
              <a:rPr lang="en-US" sz="2800" i="1" dirty="0"/>
              <a:t>y=536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HTTP GET for  </a:t>
            </a:r>
            <a:r>
              <a:rPr lang="en-US" sz="2800" i="1" dirty="0"/>
              <a:t>x=1177 </a:t>
            </a:r>
            <a:r>
              <a:rPr lang="en-US" sz="2800" dirty="0"/>
              <a:t>and </a:t>
            </a:r>
            <a:r>
              <a:rPr lang="en-US" sz="2800" i="1" dirty="0"/>
              <a:t>y=536</a:t>
            </a:r>
          </a:p>
          <a:p>
            <a:r>
              <a:rPr lang="en-US" sz="3200" dirty="0"/>
              <a:t>Here, mutation operation would work on 4 variables</a:t>
            </a:r>
          </a:p>
          <a:p>
            <a:r>
              <a:rPr lang="en-US" sz="3200" dirty="0"/>
              <a:t>Mutation operator can create new HTTP calls or delete existing ones, but not SQL </a:t>
            </a:r>
          </a:p>
          <a:p>
            <a:pPr lvl="1"/>
            <a:r>
              <a:rPr lang="en-US" sz="2800" dirty="0"/>
              <a:t>those will be automatically added or removed based on what SELECT commands the SUT will execute during the HTTP calls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EFAE7F-413F-084D-9CE8-3BA0EDAD3C26}"/>
              </a:ext>
            </a:extLst>
          </p:cNvPr>
          <p:cNvSpPr/>
          <p:nvPr/>
        </p:nvSpPr>
        <p:spPr>
          <a:xfrm>
            <a:off x="200722" y="1602708"/>
            <a:ext cx="597147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 dirty="0">
                <a:latin typeface="Helvetica" pitchFamily="2" charset="0"/>
              </a:rPr>
              <a:t>@Test</a:t>
            </a:r>
          </a:p>
          <a:p>
            <a:r>
              <a:rPr lang="nb-NO" sz="2000" dirty="0" err="1">
                <a:solidFill>
                  <a:srgbClr val="80005A"/>
                </a:solidFill>
                <a:latin typeface="Helvetica" pitchFamily="2" charset="0"/>
              </a:rPr>
              <a:t>public</a:t>
            </a:r>
            <a:r>
              <a:rPr lang="nb-NO" sz="20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2000" dirty="0" err="1">
                <a:solidFill>
                  <a:srgbClr val="80005A"/>
                </a:solidFill>
                <a:latin typeface="Helvetica" pitchFamily="2" charset="0"/>
              </a:rPr>
              <a:t>void</a:t>
            </a:r>
            <a:r>
              <a:rPr lang="nb-NO" sz="20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2000" dirty="0">
                <a:latin typeface="Helvetica" pitchFamily="2" charset="0"/>
              </a:rPr>
              <a:t>test1( ) </a:t>
            </a:r>
            <a:r>
              <a:rPr lang="nb-NO" sz="2000" dirty="0" err="1">
                <a:solidFill>
                  <a:srgbClr val="80005A"/>
                </a:solidFill>
                <a:latin typeface="Helvetica" pitchFamily="2" charset="0"/>
              </a:rPr>
              <a:t>throws</a:t>
            </a:r>
            <a:r>
              <a:rPr lang="nb-NO" sz="2000" dirty="0">
                <a:solidFill>
                  <a:srgbClr val="80005A"/>
                </a:solidFill>
                <a:latin typeface="Helvetica" pitchFamily="2" charset="0"/>
              </a:rPr>
              <a:t> </a:t>
            </a:r>
            <a:r>
              <a:rPr lang="nb-NO" sz="2000" dirty="0" err="1">
                <a:latin typeface="Helvetica" pitchFamily="2" charset="0"/>
              </a:rPr>
              <a:t>Exception</a:t>
            </a:r>
            <a:r>
              <a:rPr lang="nb-NO" sz="2000" dirty="0">
                <a:latin typeface="Helvetica" pitchFamily="2" charset="0"/>
              </a:rPr>
              <a:t> {</a:t>
            </a:r>
          </a:p>
          <a:p>
            <a:endParaRPr lang="nb-NO" sz="2000" dirty="0">
              <a:latin typeface="Helvetica" pitchFamily="2" charset="0"/>
            </a:endParaRPr>
          </a:p>
          <a:p>
            <a:r>
              <a:rPr lang="nb-NO" sz="2000" dirty="0">
                <a:latin typeface="Helvetica" pitchFamily="2" charset="0"/>
              </a:rPr>
              <a:t>    List&lt;</a:t>
            </a:r>
            <a:r>
              <a:rPr lang="nb-NO" sz="2000" dirty="0" err="1">
                <a:latin typeface="Helvetica" pitchFamily="2" charset="0"/>
              </a:rPr>
              <a:t>InsertionDto</a:t>
            </a:r>
            <a:r>
              <a:rPr lang="nb-NO" sz="2000" dirty="0">
                <a:latin typeface="Helvetica" pitchFamily="2" charset="0"/>
              </a:rPr>
              <a:t>&gt;  </a:t>
            </a:r>
            <a:r>
              <a:rPr lang="nb-NO" sz="2000" dirty="0" err="1">
                <a:latin typeface="Helvetica" pitchFamily="2" charset="0"/>
              </a:rPr>
              <a:t>insertions</a:t>
            </a:r>
            <a:r>
              <a:rPr lang="nb-NO" sz="2000" dirty="0">
                <a:latin typeface="Helvetica" pitchFamily="2" charset="0"/>
              </a:rPr>
              <a:t> = </a:t>
            </a:r>
            <a:r>
              <a:rPr lang="nb-NO" sz="2000" dirty="0" err="1">
                <a:latin typeface="Helvetica" pitchFamily="2" charset="0"/>
              </a:rPr>
              <a:t>sql</a:t>
            </a:r>
            <a:r>
              <a:rPr lang="nb-NO" sz="2000" dirty="0">
                <a:latin typeface="Helvetica" pitchFamily="2" charset="0"/>
              </a:rPr>
              <a:t>( )</a:t>
            </a:r>
          </a:p>
          <a:p>
            <a:r>
              <a:rPr lang="nb-NO" sz="2000" dirty="0">
                <a:latin typeface="Helvetica" pitchFamily="2" charset="0"/>
              </a:rPr>
              <a:t>                                .</a:t>
            </a:r>
            <a:r>
              <a:rPr lang="nb-NO" sz="2000" dirty="0" err="1">
                <a:latin typeface="Helvetica" pitchFamily="2" charset="0"/>
              </a:rPr>
              <a:t>insertInto</a:t>
            </a:r>
            <a:r>
              <a:rPr lang="nb-NO" sz="2000" dirty="0">
                <a:latin typeface="Helvetica" pitchFamily="2" charset="0"/>
              </a:rPr>
              <a:t>(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"FOO_ENTITY"</a:t>
            </a:r>
            <a:r>
              <a:rPr lang="nb-NO" sz="2000" dirty="0">
                <a:latin typeface="Helvetica" pitchFamily="2" charset="0"/>
              </a:rPr>
              <a:t>, 8L)</a:t>
            </a:r>
          </a:p>
          <a:p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                                .d(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"</a:t>
            </a:r>
            <a:r>
              <a:rPr lang="nb-NO" sz="2000" dirty="0" err="1">
                <a:solidFill>
                  <a:srgbClr val="9A0000"/>
                </a:solidFill>
                <a:latin typeface="Helvetica" pitchFamily="2" charset="0"/>
              </a:rPr>
              <a:t>X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" </a:t>
            </a:r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"1177"</a:t>
            </a:r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nb-NO" sz="2000" dirty="0">
              <a:solidFill>
                <a:srgbClr val="9A0000"/>
              </a:solidFill>
              <a:latin typeface="Helvetica" pitchFamily="2" charset="0"/>
            </a:endParaRPr>
          </a:p>
          <a:p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                                .d(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"Y" </a:t>
            </a:r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"536"</a:t>
            </a:r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nb-NO" sz="2000" dirty="0">
              <a:solidFill>
                <a:srgbClr val="9A0000"/>
              </a:solidFill>
              <a:latin typeface="Helvetica" pitchFamily="2" charset="0"/>
            </a:endParaRPr>
          </a:p>
          <a:p>
            <a:r>
              <a:rPr lang="nb-NO" sz="2000" dirty="0">
                <a:latin typeface="Helvetica" pitchFamily="2" charset="0"/>
              </a:rPr>
              <a:t>                                .</a:t>
            </a:r>
            <a:r>
              <a:rPr lang="nb-NO" sz="2000" dirty="0" err="1">
                <a:latin typeface="Helvetica" pitchFamily="2" charset="0"/>
              </a:rPr>
              <a:t>dtos</a:t>
            </a:r>
            <a:r>
              <a:rPr lang="nb-NO" sz="2000" dirty="0">
                <a:latin typeface="Helvetica" pitchFamily="2" charset="0"/>
              </a:rPr>
              <a:t>( ) ;</a:t>
            </a:r>
          </a:p>
          <a:p>
            <a:r>
              <a:rPr lang="nb-NO" sz="2000" dirty="0">
                <a:latin typeface="Helvetica" pitchFamily="2" charset="0"/>
              </a:rPr>
              <a:t>    </a:t>
            </a:r>
            <a:r>
              <a:rPr lang="nb-NO" sz="2000" dirty="0" err="1">
                <a:latin typeface="Helvetica" pitchFamily="2" charset="0"/>
              </a:rPr>
              <a:t>controller.insertIntoDatabase</a:t>
            </a:r>
            <a:r>
              <a:rPr lang="nb-NO" sz="2000" dirty="0">
                <a:latin typeface="Helvetica" pitchFamily="2" charset="0"/>
              </a:rPr>
              <a:t>(</a:t>
            </a:r>
            <a:r>
              <a:rPr lang="nb-NO" sz="2000" dirty="0" err="1">
                <a:latin typeface="Helvetica" pitchFamily="2" charset="0"/>
              </a:rPr>
              <a:t>insertions</a:t>
            </a:r>
            <a:r>
              <a:rPr lang="nb-NO" sz="2000" dirty="0">
                <a:latin typeface="Helvetica" pitchFamily="2" charset="0"/>
              </a:rPr>
              <a:t>) ;</a:t>
            </a:r>
          </a:p>
          <a:p>
            <a:endParaRPr lang="nb-NO" sz="2000" dirty="0">
              <a:latin typeface="Helvetica" pitchFamily="2" charset="0"/>
            </a:endParaRPr>
          </a:p>
          <a:p>
            <a:r>
              <a:rPr lang="nb-NO" sz="2000" dirty="0">
                <a:latin typeface="Helvetica" pitchFamily="2" charset="0"/>
              </a:rPr>
              <a:t>    given( ).</a:t>
            </a:r>
            <a:r>
              <a:rPr lang="nb-NO" sz="2000" dirty="0" err="1">
                <a:latin typeface="Helvetica" pitchFamily="2" charset="0"/>
              </a:rPr>
              <a:t>accept</a:t>
            </a:r>
            <a:r>
              <a:rPr lang="nb-NO" sz="2000" dirty="0">
                <a:latin typeface="Helvetica" pitchFamily="2" charset="0"/>
              </a:rPr>
              <a:t>(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"∗ / ∗"</a:t>
            </a:r>
            <a:r>
              <a:rPr lang="nb-NO" sz="2000" dirty="0">
                <a:latin typeface="Helvetica" pitchFamily="2" charset="0"/>
              </a:rPr>
              <a:t>)</a:t>
            </a:r>
          </a:p>
          <a:p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                .</a:t>
            </a:r>
            <a:r>
              <a:rPr lang="nb-NO" sz="2000" dirty="0" err="1">
                <a:solidFill>
                  <a:srgbClr val="000000"/>
                </a:solidFill>
                <a:latin typeface="Helvetica" pitchFamily="2" charset="0"/>
              </a:rPr>
              <a:t>get</a:t>
            </a:r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nb-NO" sz="2000" dirty="0" err="1">
                <a:solidFill>
                  <a:srgbClr val="000000"/>
                </a:solidFill>
                <a:latin typeface="Helvetica" pitchFamily="2" charset="0"/>
              </a:rPr>
              <a:t>baseUrlOfSut</a:t>
            </a:r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 + 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"/</a:t>
            </a:r>
            <a:r>
              <a:rPr lang="nb-NO" sz="2000" dirty="0" err="1">
                <a:solidFill>
                  <a:srgbClr val="9A0000"/>
                </a:solidFill>
                <a:latin typeface="Helvetica" pitchFamily="2" charset="0"/>
              </a:rPr>
              <a:t>api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/</a:t>
            </a:r>
            <a:r>
              <a:rPr lang="nb-NO" sz="2000" dirty="0" err="1">
                <a:solidFill>
                  <a:srgbClr val="9A0000"/>
                </a:solidFill>
                <a:latin typeface="Helvetica" pitchFamily="2" charset="0"/>
              </a:rPr>
              <a:t>foo</a:t>
            </a:r>
            <a:r>
              <a:rPr lang="nb-NO" sz="2000" dirty="0">
                <a:solidFill>
                  <a:srgbClr val="9A0000"/>
                </a:solidFill>
                <a:latin typeface="Helvetica" pitchFamily="2" charset="0"/>
              </a:rPr>
              <a:t>/1177/536"</a:t>
            </a:r>
            <a:r>
              <a:rPr lang="nb-NO" sz="2000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nb-NO" sz="2000" dirty="0">
              <a:solidFill>
                <a:srgbClr val="9A0000"/>
              </a:solidFill>
              <a:latin typeface="Helvetica" pitchFamily="2" charset="0"/>
            </a:endParaRPr>
          </a:p>
          <a:p>
            <a:r>
              <a:rPr lang="nb-NO" sz="2000" dirty="0">
                <a:latin typeface="Helvetica" pitchFamily="2" charset="0"/>
              </a:rPr>
              <a:t>                .</a:t>
            </a:r>
            <a:r>
              <a:rPr lang="nb-NO" sz="2000" dirty="0" err="1">
                <a:latin typeface="Helvetica" pitchFamily="2" charset="0"/>
              </a:rPr>
              <a:t>then</a:t>
            </a:r>
            <a:r>
              <a:rPr lang="nb-NO" sz="2000" dirty="0">
                <a:latin typeface="Helvetica" pitchFamily="2" charset="0"/>
              </a:rPr>
              <a:t>()</a:t>
            </a:r>
          </a:p>
          <a:p>
            <a:r>
              <a:rPr lang="nb-NO" sz="2000" dirty="0">
                <a:latin typeface="Helvetica" pitchFamily="2" charset="0"/>
              </a:rPr>
              <a:t>                .</a:t>
            </a:r>
            <a:r>
              <a:rPr lang="nb-NO" sz="2000" dirty="0" err="1">
                <a:latin typeface="Helvetica" pitchFamily="2" charset="0"/>
              </a:rPr>
              <a:t>statusCode</a:t>
            </a:r>
            <a:r>
              <a:rPr lang="nb-NO" sz="2000" dirty="0">
                <a:latin typeface="Helvetica" pitchFamily="2" charset="0"/>
              </a:rPr>
              <a:t>(200);</a:t>
            </a:r>
          </a:p>
          <a:p>
            <a:r>
              <a:rPr lang="nb-NO" sz="2000" dirty="0">
                <a:latin typeface="Helvetica" pitchFamily="2" charset="0"/>
              </a:rPr>
              <a:t>}</a:t>
            </a:r>
            <a:endParaRPr lang="nb-NO" sz="2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6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Test per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5624"/>
            <a:ext cx="11588750" cy="4689475"/>
          </a:xfrm>
        </p:spPr>
        <p:txBody>
          <a:bodyPr/>
          <a:lstStyle/>
          <a:p>
            <a:r>
              <a:rPr lang="en-US" b="1" dirty="0"/>
              <a:t>t0:(A=42, B=42, C=42) =&gt; EQUILATERAL</a:t>
            </a:r>
          </a:p>
          <a:p>
            <a:r>
              <a:rPr lang="en-US" b="1" dirty="0"/>
              <a:t>t1:(A=42, B=42, C=5) =&gt; ISOSCELES</a:t>
            </a:r>
          </a:p>
          <a:p>
            <a:r>
              <a:rPr lang="en-US" b="1" dirty="0"/>
              <a:t>t2:(A=42, B=43, C=44) =&gt; SCALENE</a:t>
            </a:r>
          </a:p>
          <a:p>
            <a:r>
              <a:rPr lang="en-US" b="1" dirty="0"/>
              <a:t>t3:(A=42, B=42, C=12345) = NOT A TRIANGLE </a:t>
            </a:r>
          </a:p>
          <a:p>
            <a:r>
              <a:rPr lang="en-US" i="1" dirty="0"/>
              <a:t>Would such 4 test cases be enough? </a:t>
            </a:r>
          </a:p>
          <a:p>
            <a:r>
              <a:rPr lang="en-US" dirty="0"/>
              <a:t>What if the EQUILATERAL case is implemented with just something as naïve as “</a:t>
            </a:r>
            <a:r>
              <a:rPr lang="en-US" b="1" dirty="0"/>
              <a:t>if A==B and B==C then EQUILATERAL</a:t>
            </a:r>
            <a:r>
              <a:rPr lang="en-US" dirty="0"/>
              <a:t>”? </a:t>
            </a:r>
          </a:p>
          <a:p>
            <a:pPr lvl="1"/>
            <a:r>
              <a:rPr lang="en-US" dirty="0"/>
              <a:t>(</a:t>
            </a:r>
            <a:r>
              <a:rPr lang="en-US" b="1" dirty="0"/>
              <a:t>A=-3, B=-3, C=-3</a:t>
            </a:r>
            <a:r>
              <a:rPr lang="en-US" dirty="0"/>
              <a:t>) would wrongly return EQUILATERAL instead of NOT A TRIANGLE</a:t>
            </a:r>
          </a:p>
          <a:p>
            <a:pPr lvl="1"/>
            <a:r>
              <a:rPr lang="en-US" dirty="0"/>
              <a:t>Just checking basic scenarios is not enough</a:t>
            </a:r>
          </a:p>
        </p:txBody>
      </p:sp>
    </p:spTree>
    <p:extLst>
      <p:ext uri="{BB962C8B-B14F-4D97-AF65-F5344CB8AC3E}">
        <p14:creationId xmlns:p14="http://schemas.microsoft.com/office/powerpoint/2010/main" val="1510545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0AEC-FA47-8849-A967-99195617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Insertion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0BE77-3036-1244-A2A5-5ED14E681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51" y="1810755"/>
            <a:ext cx="11902069" cy="4939450"/>
          </a:xfrm>
        </p:spPr>
        <p:txBody>
          <a:bodyPr>
            <a:normAutofit/>
          </a:bodyPr>
          <a:lstStyle/>
          <a:p>
            <a:r>
              <a:rPr lang="en-US" sz="4000" dirty="0"/>
              <a:t>Handling of </a:t>
            </a:r>
            <a:r>
              <a:rPr lang="en-US" sz="4000" i="1" dirty="0"/>
              <a:t>Primary</a:t>
            </a:r>
            <a:r>
              <a:rPr lang="en-US" sz="4000" dirty="0"/>
              <a:t> and </a:t>
            </a:r>
            <a:r>
              <a:rPr lang="en-US" sz="4000" i="1" dirty="0"/>
              <a:t>Foreign Keys</a:t>
            </a:r>
          </a:p>
          <a:p>
            <a:r>
              <a:rPr lang="en-US" sz="4000" dirty="0"/>
              <a:t>Handling of </a:t>
            </a:r>
            <a:r>
              <a:rPr lang="en-US" sz="4000" i="1" dirty="0"/>
              <a:t>constraints</a:t>
            </a:r>
            <a:r>
              <a:rPr lang="en-US" sz="4000" dirty="0"/>
              <a:t> in the database tables</a:t>
            </a:r>
          </a:p>
          <a:p>
            <a:pPr lvl="1"/>
            <a:r>
              <a:rPr lang="en-US" sz="3600" dirty="0" err="1"/>
              <a:t>eg</a:t>
            </a:r>
            <a:r>
              <a:rPr lang="en-US" sz="3600" dirty="0"/>
              <a:t>, </a:t>
            </a:r>
            <a:r>
              <a:rPr lang="en-US" sz="3600" i="1" dirty="0"/>
              <a:t>unique</a:t>
            </a:r>
            <a:r>
              <a:rPr lang="en-US" sz="3600" dirty="0"/>
              <a:t> columns</a:t>
            </a:r>
          </a:p>
          <a:p>
            <a:r>
              <a:rPr lang="en-US" sz="4000" dirty="0"/>
              <a:t>Handling of </a:t>
            </a:r>
            <a:r>
              <a:rPr lang="en-US" sz="4000" i="1" dirty="0"/>
              <a:t>auto-increment</a:t>
            </a:r>
            <a:r>
              <a:rPr lang="en-US" sz="4000" dirty="0"/>
              <a:t> columns</a:t>
            </a:r>
          </a:p>
          <a:p>
            <a:pPr lvl="1"/>
            <a:r>
              <a:rPr lang="en-US" sz="3600" dirty="0" err="1"/>
              <a:t>eg</a:t>
            </a:r>
            <a:r>
              <a:rPr lang="en-US" sz="3600" dirty="0"/>
              <a:t>, might need to insert data for 2 tables </a:t>
            </a:r>
            <a:r>
              <a:rPr lang="en-US" sz="3600" i="1" dirty="0"/>
              <a:t>A</a:t>
            </a:r>
            <a:r>
              <a:rPr lang="en-US" sz="3600" dirty="0"/>
              <a:t> and </a:t>
            </a:r>
            <a:r>
              <a:rPr lang="en-US" sz="3600" i="1" dirty="0"/>
              <a:t>B</a:t>
            </a:r>
            <a:r>
              <a:rPr lang="en-US" sz="3600" dirty="0"/>
              <a:t>, where </a:t>
            </a:r>
            <a:r>
              <a:rPr lang="en-US" sz="3600" i="1" dirty="0"/>
              <a:t>A</a:t>
            </a:r>
            <a:r>
              <a:rPr lang="en-US" sz="3600" dirty="0"/>
              <a:t> has a FK to </a:t>
            </a:r>
            <a:r>
              <a:rPr lang="en-US" sz="3600" i="1" dirty="0"/>
              <a:t>B</a:t>
            </a:r>
            <a:r>
              <a:rPr lang="en-US" sz="3600" dirty="0"/>
              <a:t>, but the PK of </a:t>
            </a:r>
            <a:r>
              <a:rPr lang="en-US" sz="3600" i="1" dirty="0"/>
              <a:t>B</a:t>
            </a:r>
            <a:r>
              <a:rPr lang="en-US" sz="3600" dirty="0"/>
              <a:t> is auto-increment and so unknown before the test is executed</a:t>
            </a:r>
          </a:p>
        </p:txBody>
      </p:sp>
    </p:spTree>
    <p:extLst>
      <p:ext uri="{BB962C8B-B14F-4D97-AF65-F5344CB8AC3E}">
        <p14:creationId xmlns:p14="http://schemas.microsoft.com/office/powerpoint/2010/main" val="181759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FE11-F81E-7648-8841-FA3F2062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0B889-10CF-1342-BF79-70FAD09F6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1825625"/>
            <a:ext cx="11536680" cy="4834256"/>
          </a:xfrm>
        </p:spPr>
        <p:txBody>
          <a:bodyPr>
            <a:normAutofit/>
          </a:bodyPr>
          <a:lstStyle/>
          <a:p>
            <a:r>
              <a:rPr lang="en-US" sz="3600" b="1" dirty="0"/>
              <a:t>Search-based Software Testing </a:t>
            </a:r>
            <a:r>
              <a:rPr lang="en-US" sz="3600" dirty="0"/>
              <a:t>is an active and promising research field</a:t>
            </a:r>
          </a:p>
          <a:p>
            <a:r>
              <a:rPr lang="en-US" sz="3600" dirty="0"/>
              <a:t>Aim</a:t>
            </a:r>
            <a:r>
              <a:rPr lang="en-US" sz="3600" i="1" dirty="0"/>
              <a:t>: generate test cases automatically</a:t>
            </a:r>
          </a:p>
          <a:p>
            <a:r>
              <a:rPr lang="en-US" sz="3600" b="1" dirty="0" err="1"/>
              <a:t>EvoMaster</a:t>
            </a:r>
            <a:r>
              <a:rPr lang="en-US" sz="3600" dirty="0"/>
              <a:t>: research tool aimed at REST APIs</a:t>
            </a:r>
          </a:p>
          <a:p>
            <a:r>
              <a:rPr lang="en-US" sz="3600" dirty="0"/>
              <a:t>Promising results, but still many challenges need to be addressed </a:t>
            </a:r>
          </a:p>
          <a:p>
            <a:pPr lvl="1"/>
            <a:r>
              <a:rPr lang="en-US" sz="3200" dirty="0" err="1"/>
              <a:t>eg</a:t>
            </a:r>
            <a:r>
              <a:rPr lang="en-US" sz="3200" dirty="0"/>
              <a:t>, </a:t>
            </a:r>
            <a:r>
              <a:rPr lang="en-US" sz="3200" i="1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441960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9128" y="123987"/>
            <a:ext cx="7682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/>
              <a:t>www.evomaster.org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347" y="1226181"/>
            <a:ext cx="10127557" cy="5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48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6597F-1E07-AB48-ACF4-98749DEC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3830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White-Box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825624"/>
            <a:ext cx="6484085" cy="4797425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Code can have bugs</a:t>
            </a:r>
          </a:p>
          <a:p>
            <a:r>
              <a:rPr lang="en-US" sz="3200" i="1" dirty="0"/>
              <a:t>To trigger a bug, the code must be executed</a:t>
            </a:r>
          </a:p>
          <a:p>
            <a:r>
              <a:rPr lang="en-US" sz="3200" dirty="0"/>
              <a:t>But code can have very complex control flow</a:t>
            </a:r>
          </a:p>
          <a:p>
            <a:r>
              <a:rPr lang="en-US" sz="3200" dirty="0"/>
              <a:t>Some rare “paths” in the code might be executed only in very complex scenarios</a:t>
            </a:r>
          </a:p>
          <a:p>
            <a:r>
              <a:rPr lang="en-US" sz="3200" i="1" dirty="0"/>
              <a:t>Goal: in a test suite, have each single line and branch be executed at least once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12542" y="1193541"/>
            <a:ext cx="5127057" cy="54784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Classification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9AF6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classify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  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C7AB8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C7AB8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){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&lt;=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7D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||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&lt;=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7D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||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&lt;=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7D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){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Classification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kumimoji="0" lang="en-US" alt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828EB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NOT_A_TRIANGLE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&amp;&amp;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){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Classification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kumimoji="0" lang="en-US" alt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828EB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EQUILATERAL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max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Math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kumimoji="0" lang="en-US" alt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max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C7AB8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Math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kumimoji="0" lang="en-US" alt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max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C7AB8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))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if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 (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max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&amp;&amp;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max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&gt;=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7D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||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(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max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&amp;&amp;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max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&gt;=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7D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||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(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max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&amp;&amp;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max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&gt;=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7D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){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Classification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kumimoji="0" lang="en-US" alt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828EB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NOT_A_TRIANGLE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||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||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==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){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Classification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kumimoji="0" lang="en-US" alt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828EB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ISOSCELES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else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 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Classification</a:t>
            </a: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</a:t>
            </a:r>
            <a:r>
              <a:rPr kumimoji="0" lang="en-US" alt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828EB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SCALENE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7CC2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B5BD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en-US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80" y="1825624"/>
            <a:ext cx="11562080" cy="4717416"/>
          </a:xfrm>
        </p:spPr>
        <p:txBody>
          <a:bodyPr>
            <a:normAutofit lnSpcReduction="10000"/>
          </a:bodyPr>
          <a:lstStyle/>
          <a:p>
            <a:r>
              <a:rPr lang="en-US" sz="3200" b="1" dirty="0"/>
              <a:t>if( (max == a &amp;&amp; max -b -c &gt;= 0 ) ||</a:t>
            </a:r>
            <a:br>
              <a:rPr lang="en-US" sz="3200" b="1" dirty="0"/>
            </a:br>
            <a:r>
              <a:rPr lang="en-US" sz="3200" b="1" dirty="0"/>
              <a:t>            (max == b &amp;&amp; max -a -c &gt;= 0 ) ||</a:t>
            </a:r>
            <a:br>
              <a:rPr lang="en-US" sz="3200" b="1" dirty="0"/>
            </a:br>
            <a:r>
              <a:rPr lang="en-US" sz="3200" b="1" dirty="0"/>
              <a:t>            (max == c &amp;&amp; max -a -b &gt;= 0 ) )</a:t>
            </a:r>
          </a:p>
          <a:p>
            <a:r>
              <a:rPr lang="en-US" sz="3200" dirty="0"/>
              <a:t>In this disjunction of 3 different clauses, if in your test suite the first clause is always true, the other 2 would never be executed </a:t>
            </a:r>
          </a:p>
          <a:p>
            <a:pPr lvl="1"/>
            <a:r>
              <a:rPr lang="en-US" sz="2800" dirty="0"/>
              <a:t>so if wrong, you would not know</a:t>
            </a:r>
          </a:p>
          <a:p>
            <a:r>
              <a:rPr lang="en-US" sz="3200" dirty="0"/>
              <a:t>This is a TRIVIAL example… real industrial software can be way more complex…</a:t>
            </a:r>
          </a:p>
          <a:p>
            <a:r>
              <a:rPr lang="en-US" sz="3200" dirty="0"/>
              <a:t>Writing tests for each path is not only tedious, but can be quite hard as well</a:t>
            </a:r>
          </a:p>
        </p:txBody>
      </p:sp>
    </p:spTree>
    <p:extLst>
      <p:ext uri="{BB962C8B-B14F-4D97-AF65-F5344CB8AC3E}">
        <p14:creationId xmlns:p14="http://schemas.microsoft.com/office/powerpoint/2010/main" val="324197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 Case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" y="1825625"/>
            <a:ext cx="11643360" cy="4803776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/>
              <a:t>Automatically generate test cases</a:t>
            </a:r>
          </a:p>
          <a:p>
            <a:r>
              <a:rPr lang="en-US" sz="3600" dirty="0"/>
              <a:t>Model software testing as an </a:t>
            </a:r>
            <a:r>
              <a:rPr lang="en-US" sz="3600" b="1" dirty="0"/>
              <a:t>optimization problem</a:t>
            </a:r>
          </a:p>
          <a:p>
            <a:pPr lvl="1"/>
            <a:r>
              <a:rPr lang="en-US" sz="3200" dirty="0"/>
              <a:t>Maximize code coverage</a:t>
            </a:r>
          </a:p>
          <a:p>
            <a:pPr lvl="1"/>
            <a:r>
              <a:rPr lang="en-US" sz="3200" dirty="0"/>
              <a:t>Find bugs</a:t>
            </a:r>
          </a:p>
          <a:p>
            <a:pPr lvl="1"/>
            <a:r>
              <a:rPr lang="en-US" sz="3200" dirty="0"/>
              <a:t>Etc.</a:t>
            </a:r>
          </a:p>
          <a:p>
            <a:r>
              <a:rPr lang="en-US" sz="3600" dirty="0"/>
              <a:t>Use optimization algorithms</a:t>
            </a:r>
          </a:p>
          <a:p>
            <a:r>
              <a:rPr lang="en-US" sz="3600" dirty="0"/>
              <a:t>Benefits: </a:t>
            </a:r>
            <a:r>
              <a:rPr lang="en-US" sz="3600" i="1" dirty="0"/>
              <a:t>cheaper and more effective than manual testing</a:t>
            </a:r>
          </a:p>
          <a:p>
            <a:r>
              <a:rPr lang="en-US" sz="3600" i="1" dirty="0"/>
              <a:t>Hard problem to automate</a:t>
            </a:r>
          </a:p>
          <a:p>
            <a:pPr lvl="1"/>
            <a:r>
              <a:rPr lang="en-US" sz="3200" dirty="0"/>
              <a:t>given a non-linear constraint, there is no guaranteed algorithm that can solve it in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224112237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3701</TotalTime>
  <Words>4166</Words>
  <Application>Microsoft Macintosh PowerPoint</Application>
  <PresentationFormat>Widescreen</PresentationFormat>
  <Paragraphs>566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Courier New</vt:lpstr>
      <vt:lpstr>Helvetica</vt:lpstr>
      <vt:lpstr>Helvetica Light</vt:lpstr>
      <vt:lpstr>Mangal</vt:lpstr>
      <vt:lpstr>Office Theme</vt:lpstr>
      <vt:lpstr>White</vt:lpstr>
      <vt:lpstr>Development and Automated Testing of RESTful APIs  Lesson 05</vt:lpstr>
      <vt:lpstr>Goals</vt:lpstr>
      <vt:lpstr>Search-Based Software Testing</vt:lpstr>
      <vt:lpstr>Example: Triangle Classification (TC)</vt:lpstr>
      <vt:lpstr>How to test TC? </vt:lpstr>
      <vt:lpstr>1 Test per Output</vt:lpstr>
      <vt:lpstr>White-Box Testing</vt:lpstr>
      <vt:lpstr>Example</vt:lpstr>
      <vt:lpstr>Automated Test Case Generation</vt:lpstr>
      <vt:lpstr>Search-Based Software Testing (SBST)</vt:lpstr>
      <vt:lpstr>Success Stories: Facebook</vt:lpstr>
      <vt:lpstr>Search Space</vt:lpstr>
      <vt:lpstr>Search Operators</vt:lpstr>
      <vt:lpstr>Fitness Guidance</vt:lpstr>
      <vt:lpstr>SBST Heuristics: Branch Distance</vt:lpstr>
      <vt:lpstr>Branch Distance Examples</vt:lpstr>
      <vt:lpstr>EvoMaster</vt:lpstr>
      <vt:lpstr>What about Automated Test Generation for RESTful APIs?</vt:lpstr>
      <vt:lpstr>EvoMaster: Evolutionary Multi-Context Automated System Testing</vt:lpstr>
      <vt:lpstr>PowerPoint Presentation</vt:lpstr>
      <vt:lpstr>OpenAPI/Swagger</vt:lpstr>
      <vt:lpstr>EvoMaster Core</vt:lpstr>
      <vt:lpstr>Fitness Function</vt:lpstr>
      <vt:lpstr>EM Driver: SBST Heuristics as a Service</vt:lpstr>
      <vt:lpstr>PowerPoint Presentation</vt:lpstr>
      <vt:lpstr>Many Independent Objective (MIO) Algorithm</vt:lpstr>
      <vt:lpstr>Search Algorithms for System Testing</vt:lpstr>
      <vt:lpstr>Properties of System Testing (eg for Web Services)</vt:lpstr>
      <vt:lpstr>Many Independent Objective (MIO) Algorithm</vt:lpstr>
      <vt:lpstr>Issues With Existing MOO Algorithms</vt:lpstr>
      <vt:lpstr>Dynamic Number of Populations</vt:lpstr>
      <vt:lpstr>MIO Main Loop</vt:lpstr>
      <vt:lpstr>Mutation Operator</vt:lpstr>
      <vt:lpstr>Simple Example</vt:lpstr>
      <vt:lpstr>1st Step</vt:lpstr>
      <vt:lpstr>Population Choice</vt:lpstr>
      <vt:lpstr>2nd Step</vt:lpstr>
      <vt:lpstr>3rd Step</vt:lpstr>
      <vt:lpstr>Population Management</vt:lpstr>
      <vt:lpstr>4th Step</vt:lpstr>
      <vt:lpstr>5th Step</vt:lpstr>
      <vt:lpstr>Population Size Limit</vt:lpstr>
      <vt:lpstr>Feedback-directed Sampling</vt:lpstr>
      <vt:lpstr>Exploration vs Exploitation</vt:lpstr>
      <vt:lpstr>Final Test Suite</vt:lpstr>
      <vt:lpstr>Further Optimizations</vt:lpstr>
      <vt:lpstr>Handling Databases</vt:lpstr>
      <vt:lpstr>Database Interactions</vt:lpstr>
      <vt:lpstr>Example: SpringBoot + Hibernate for HTTP REST</vt:lpstr>
      <vt:lpstr>No Gradient</vt:lpstr>
      <vt:lpstr>PowerPoint Presentation</vt:lpstr>
      <vt:lpstr>SQL Handling: First Steps</vt:lpstr>
      <vt:lpstr>WHERE Clause</vt:lpstr>
      <vt:lpstr>Example</vt:lpstr>
      <vt:lpstr>Integration in the Search</vt:lpstr>
      <vt:lpstr>SQL Data Generation</vt:lpstr>
      <vt:lpstr>Example: only GET</vt:lpstr>
      <vt:lpstr>Solution: SQL Generation in the Tests</vt:lpstr>
      <vt:lpstr>Example</vt:lpstr>
      <vt:lpstr>SQL Insertion Challenges</vt:lpstr>
      <vt:lpstr>Conclusion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RESTful API Automated  Test Case Generation</dc:title>
  <dc:creator>Andrea Arcuri</dc:creator>
  <cp:lastModifiedBy>Andrea Arcuri</cp:lastModifiedBy>
  <cp:revision>189</cp:revision>
  <dcterms:created xsi:type="dcterms:W3CDTF">2017-07-21T12:30:39Z</dcterms:created>
  <dcterms:modified xsi:type="dcterms:W3CDTF">2019-07-22T00:24:16Z</dcterms:modified>
</cp:coreProperties>
</file>